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notesSlides/notesSlide29.xml" ContentType="application/vnd.openxmlformats-officedocument.presentationml.notesSlide+xml"/>
  <Override PartName="/ppt/charts/chart32.xml" ContentType="application/vnd.openxmlformats-officedocument.drawingml.chart+xml"/>
  <Override PartName="/ppt/notesSlides/notesSlide30.xml" ContentType="application/vnd.openxmlformats-officedocument.presentationml.notesSlide+xml"/>
  <Override PartName="/ppt/charts/chart3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3663" r:id="rId2"/>
    <p:sldMasterId id="2147483932" r:id="rId3"/>
    <p:sldMasterId id="2147483648" r:id="rId4"/>
  </p:sldMasterIdLst>
  <p:notesMasterIdLst>
    <p:notesMasterId r:id="rId61"/>
  </p:notesMasterIdLst>
  <p:handoutMasterIdLst>
    <p:handoutMasterId r:id="rId62"/>
  </p:handoutMasterIdLst>
  <p:sldIdLst>
    <p:sldId id="393" r:id="rId5"/>
    <p:sldId id="427" r:id="rId6"/>
    <p:sldId id="426" r:id="rId7"/>
    <p:sldId id="428" r:id="rId8"/>
    <p:sldId id="433" r:id="rId9"/>
    <p:sldId id="390" r:id="rId10"/>
    <p:sldId id="434" r:id="rId11"/>
    <p:sldId id="441" r:id="rId12"/>
    <p:sldId id="420" r:id="rId13"/>
    <p:sldId id="425" r:id="rId14"/>
    <p:sldId id="442" r:id="rId15"/>
    <p:sldId id="451" r:id="rId16"/>
    <p:sldId id="452" r:id="rId17"/>
    <p:sldId id="374" r:id="rId18"/>
    <p:sldId id="421" r:id="rId19"/>
    <p:sldId id="347" r:id="rId20"/>
    <p:sldId id="445" r:id="rId21"/>
    <p:sldId id="446" r:id="rId22"/>
    <p:sldId id="437" r:id="rId23"/>
    <p:sldId id="300" r:id="rId24"/>
    <p:sldId id="435" r:id="rId25"/>
    <p:sldId id="309" r:id="rId26"/>
    <p:sldId id="384" r:id="rId27"/>
    <p:sldId id="321" r:id="rId28"/>
    <p:sldId id="436" r:id="rId29"/>
    <p:sldId id="387" r:id="rId30"/>
    <p:sldId id="386" r:id="rId31"/>
    <p:sldId id="450" r:id="rId32"/>
    <p:sldId id="448" r:id="rId33"/>
    <p:sldId id="443" r:id="rId34"/>
    <p:sldId id="447" r:id="rId35"/>
    <p:sldId id="444" r:id="rId36"/>
    <p:sldId id="313" r:id="rId37"/>
    <p:sldId id="314" r:id="rId38"/>
    <p:sldId id="315" r:id="rId39"/>
    <p:sldId id="312" r:id="rId40"/>
    <p:sldId id="317" r:id="rId41"/>
    <p:sldId id="318" r:id="rId42"/>
    <p:sldId id="319" r:id="rId43"/>
    <p:sldId id="320" r:id="rId44"/>
    <p:sldId id="294" r:id="rId45"/>
    <p:sldId id="282" r:id="rId46"/>
    <p:sldId id="335" r:id="rId47"/>
    <p:sldId id="336" r:id="rId48"/>
    <p:sldId id="337" r:id="rId49"/>
    <p:sldId id="338" r:id="rId50"/>
    <p:sldId id="339" r:id="rId51"/>
    <p:sldId id="417" r:id="rId52"/>
    <p:sldId id="340" r:id="rId53"/>
    <p:sldId id="401" r:id="rId54"/>
    <p:sldId id="402" r:id="rId55"/>
    <p:sldId id="403" r:id="rId56"/>
    <p:sldId id="404" r:id="rId57"/>
    <p:sldId id="410" r:id="rId58"/>
    <p:sldId id="412" r:id="rId59"/>
    <p:sldId id="440" r:id="rId6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865FA-DAFA-C03C-439D-FF06E5499BE2}" name="Ankit Dwivedi" initials="AD" userId="S::AnkitDwivedi@bdo.in::4bbf8a36-49e9-45de-9847-dd259c328a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B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F2CC4-F108-4D77-A9A5-D1884ABE78E1}" v="12" dt="2025-01-22T04:49:10.33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40" autoAdjust="0"/>
  </p:normalViewPr>
  <p:slideViewPr>
    <p:cSldViewPr>
      <p:cViewPr varScale="1">
        <p:scale>
          <a:sx n="108" d="100"/>
          <a:sy n="108" d="100"/>
        </p:scale>
        <p:origin x="84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Nobel" userId="0b2dec22bd5c3707" providerId="LiveId" clId="{022F2CC4-F108-4D77-A9A5-D1884ABE78E1}"/>
    <pc:docChg chg="undo custSel modSld">
      <pc:chgData name="Frank Nobel" userId="0b2dec22bd5c3707" providerId="LiveId" clId="{022F2CC4-F108-4D77-A9A5-D1884ABE78E1}" dt="2025-01-22T05:02:45.286" v="197" actId="20577"/>
      <pc:docMkLst>
        <pc:docMk/>
      </pc:docMkLst>
      <pc:sldChg chg="modSp mod">
        <pc:chgData name="Frank Nobel" userId="0b2dec22bd5c3707" providerId="LiveId" clId="{022F2CC4-F108-4D77-A9A5-D1884ABE78E1}" dt="2025-01-22T05:02:45.286" v="197" actId="20577"/>
        <pc:sldMkLst>
          <pc:docMk/>
          <pc:sldMk cId="0" sldId="258"/>
        </pc:sldMkLst>
        <pc:graphicFrameChg chg="modGraphic">
          <ac:chgData name="Frank Nobel" userId="0b2dec22bd5c3707" providerId="LiveId" clId="{022F2CC4-F108-4D77-A9A5-D1884ABE78E1}" dt="2025-01-22T05:02:45.286" v="197" actId="2057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 mod">
        <pc:chgData name="Frank Nobel" userId="0b2dec22bd5c3707" providerId="LiveId" clId="{022F2CC4-F108-4D77-A9A5-D1884ABE78E1}" dt="2025-01-22T04:49:10.336" v="133" actId="20577"/>
        <pc:sldMkLst>
          <pc:docMk/>
          <pc:sldMk cId="1023848950" sldId="264"/>
        </pc:sldMkLst>
        <pc:spChg chg="mod">
          <ac:chgData name="Frank Nobel" userId="0b2dec22bd5c3707" providerId="LiveId" clId="{022F2CC4-F108-4D77-A9A5-D1884ABE78E1}" dt="2025-01-22T04:48:29.815" v="121" actId="20577"/>
          <ac:spMkLst>
            <pc:docMk/>
            <pc:sldMk cId="1023848950" sldId="264"/>
            <ac:spMk id="5" creationId="{00000000-0000-0000-0000-000000000000}"/>
          </ac:spMkLst>
        </pc:spChg>
        <pc:graphicFrameChg chg="mod">
          <ac:chgData name="Frank Nobel" userId="0b2dec22bd5c3707" providerId="LiveId" clId="{022F2CC4-F108-4D77-A9A5-D1884ABE78E1}" dt="2025-01-22T04:49:10.336" v="133" actId="20577"/>
          <ac:graphicFrameMkLst>
            <pc:docMk/>
            <pc:sldMk cId="1023848950" sldId="264"/>
            <ac:graphicFrameMk id="9" creationId="{00000000-0000-0000-0000-000000000000}"/>
          </ac:graphicFrameMkLst>
        </pc:graphicFrameChg>
      </pc:sldChg>
      <pc:sldChg chg="modSp mod">
        <pc:chgData name="Frank Nobel" userId="0b2dec22bd5c3707" providerId="LiveId" clId="{022F2CC4-F108-4D77-A9A5-D1884ABE78E1}" dt="2025-01-22T04:48:18.002" v="118" actId="6549"/>
        <pc:sldMkLst>
          <pc:docMk/>
          <pc:sldMk cId="1204381061" sldId="281"/>
        </pc:sldMkLst>
        <pc:spChg chg="mod">
          <ac:chgData name="Frank Nobel" userId="0b2dec22bd5c3707" providerId="LiveId" clId="{022F2CC4-F108-4D77-A9A5-D1884ABE78E1}" dt="2025-01-22T04:46:06.367" v="87"/>
          <ac:spMkLst>
            <pc:docMk/>
            <pc:sldMk cId="1204381061" sldId="281"/>
            <ac:spMk id="128" creationId="{9F000E8C-7C0E-3A76-550D-7C7A0ECFCDE1}"/>
          </ac:spMkLst>
        </pc:spChg>
        <pc:graphicFrameChg chg="modGraphic">
          <ac:chgData name="Frank Nobel" userId="0b2dec22bd5c3707" providerId="LiveId" clId="{022F2CC4-F108-4D77-A9A5-D1884ABE78E1}" dt="2025-01-22T04:48:18.002" v="118" actId="6549"/>
          <ac:graphicFrameMkLst>
            <pc:docMk/>
            <pc:sldMk cId="1204381061" sldId="281"/>
            <ac:graphicFrameMk id="129" creationId="{6010C55B-1D73-0453-B008-5F66CF05BC29}"/>
          </ac:graphicFrameMkLst>
        </pc:graphicFrameChg>
      </pc:sldChg>
      <pc:sldChg chg="modSp mod">
        <pc:chgData name="Frank Nobel" userId="0b2dec22bd5c3707" providerId="LiveId" clId="{022F2CC4-F108-4D77-A9A5-D1884ABE78E1}" dt="2025-01-22T04:51:11.424" v="183" actId="20577"/>
        <pc:sldMkLst>
          <pc:docMk/>
          <pc:sldMk cId="441819071" sldId="290"/>
        </pc:sldMkLst>
        <pc:graphicFrameChg chg="modGraphic">
          <ac:chgData name="Frank Nobel" userId="0b2dec22bd5c3707" providerId="LiveId" clId="{022F2CC4-F108-4D77-A9A5-D1884ABE78E1}" dt="2025-01-22T04:51:11.424" v="183" actId="20577"/>
          <ac:graphicFrameMkLst>
            <pc:docMk/>
            <pc:sldMk cId="441819071" sldId="290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Desktop\pdf\topsheet\detailted%20topsheet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fmis%20office\debt%20Profi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fmis%20office\debt%20Profi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fmis%20office\debt%20Profile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HP\Desktop\fmis%20office\2026-27\Consolidated%20Report_template26-2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kpmgindia365-my.sharepoint.com/personal/saloniatlasiya_kpmg_com/Documents/Saloni-%20GoMP%2016%20FC/DIF%20MP/Working/PFM/Saloni/mera%20budget/Hindi/Hindi2_My_Budget_Hindi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kpmgindia365-my.sharepoint.com/personal/saloniatlasiya_kpmg_com/Documents/Saloni-%20GoMP%2016%20FC/DIF%20MP/Working/PFM/Saloni/mera%20budget/Hindi/Hindi2_My_Budget_Hind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kpmgindia365-my.sharepoint.com/personal/saloniatlasiya_kpmg_com/Documents/Saloni-%20GoMP%2016%20FC/DIF%20MP/Working/PFM/Saloni/mera%20budget/Hindi/Hindi2_My_Budget_Hind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kpmgindia365-my.sharepoint.com/personal/saloniatlasiya_kpmg_com/Documents/Saloni-%20GoMP%2016%20FC/DIF%20MP/Working/PFM/Saloni/mera%20budget/Hindi/Hindi2_My_Budget_Hind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fmis%20office\2024-25\Consolidated%20Report_templat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pdf\topsheet\detailted%20topshe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2388663967604"/>
          <c:y val="5.8333570693240688E-2"/>
          <c:w val="0.8663967611336032"/>
          <c:h val="0.71666958280266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newtops!$B$74</c:f>
              <c:strCache>
                <c:ptCount val="1"/>
                <c:pt idx="0">
                  <c:v>पूंजीगत व्यय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8234E-3"/>
                  <c:y val="0.26388888888889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A9-441B-8187-E1DDB9725635}"/>
                </c:ext>
              </c:extLst>
            </c:dLbl>
            <c:dLbl>
              <c:idx val="1"/>
              <c:layout>
                <c:manualLayout>
                  <c:x val="5.5555555555555558E-3"/>
                  <c:y val="0.268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A9-441B-8187-E1DDB9725635}"/>
                </c:ext>
              </c:extLst>
            </c:dLbl>
            <c:dLbl>
              <c:idx val="2"/>
              <c:layout>
                <c:manualLayout>
                  <c:x val="5.5555555555556061E-3"/>
                  <c:y val="0.27777777777778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A9-441B-8187-E1DDB9725635}"/>
                </c:ext>
              </c:extLst>
            </c:dLbl>
            <c:dLbl>
              <c:idx val="3"/>
              <c:layout>
                <c:manualLayout>
                  <c:x val="0"/>
                  <c:y val="0.29166666666667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A9-441B-8187-E1DDB9725635}"/>
                </c:ext>
              </c:extLst>
            </c:dLbl>
            <c:dLbl>
              <c:idx val="4"/>
              <c:layout>
                <c:manualLayout>
                  <c:x val="8.3333333333333766E-3"/>
                  <c:y val="0.2453703703703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A9-441B-8187-E1DDB9725635}"/>
                </c:ext>
              </c:extLst>
            </c:dLbl>
            <c:dLbl>
              <c:idx val="5"/>
              <c:layout>
                <c:manualLayout>
                  <c:x val="2.7777777777777484E-3"/>
                  <c:y val="0.27777777777778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A9-441B-8187-E1DDB9725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0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newtops!$C$73:$H$73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newtops!$C$74:$H$74</c:f>
              <c:numCache>
                <c:formatCode>#,##0</c:formatCode>
                <c:ptCount val="6"/>
                <c:pt idx="0">
                  <c:v>44463</c:v>
                </c:pt>
                <c:pt idx="1">
                  <c:v>46797.590000000004</c:v>
                </c:pt>
                <c:pt idx="2">
                  <c:v>57347.880000000012</c:v>
                </c:pt>
                <c:pt idx="3">
                  <c:v>70584.98</c:v>
                </c:pt>
                <c:pt idx="4">
                  <c:v>74662.350000000006</c:v>
                </c:pt>
                <c:pt idx="5">
                  <c:v>80266.13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9-441B-8187-E1DDB9725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42"/>
        <c:shape val="box"/>
        <c:axId val="152134016"/>
        <c:axId val="152135552"/>
        <c:axId val="0"/>
      </c:bar3DChart>
      <c:catAx>
        <c:axId val="1521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2135552"/>
        <c:crosses val="autoZero"/>
        <c:auto val="1"/>
        <c:lblAlgn val="ctr"/>
        <c:lblOffset val="100"/>
        <c:noMultiLvlLbl val="0"/>
      </c:catAx>
      <c:valAx>
        <c:axId val="152135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2134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4827586206895"/>
          <c:y val="0.12832929782082392"/>
          <c:w val="0.86569872958258176"/>
          <c:h val="0.69249394673123232"/>
        </c:manualLayout>
      </c:layout>
      <c:lineChart>
        <c:grouping val="standard"/>
        <c:varyColors val="0"/>
        <c:ser>
          <c:idx val="0"/>
          <c:order val="0"/>
          <c:tx>
            <c:strRef>
              <c:f>'graph-hindi-new'!$C$9</c:f>
              <c:strCache>
                <c:ptCount val="1"/>
                <c:pt idx="0">
                  <c:v>Interest as % of Revenue Receipts</c:v>
                </c:pt>
              </c:strCache>
            </c:strRef>
          </c:tx>
          <c:spPr>
            <a:ln w="635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'graph-hindi-new'!$X$2:$AC$2</c:f>
              <c:strCache>
                <c:ptCount val="6"/>
                <c:pt idx="0">
                  <c:v>21-22</c:v>
                </c:pt>
                <c:pt idx="1">
                  <c:v>22-23</c:v>
                </c:pt>
                <c:pt idx="2">
                  <c:v>23-24</c:v>
                </c:pt>
                <c:pt idx="3">
                  <c:v>24-25</c:v>
                </c:pt>
                <c:pt idx="4">
                  <c:v>25-26 RE</c:v>
                </c:pt>
                <c:pt idx="5">
                  <c:v>26-27 BE</c:v>
                </c:pt>
              </c:strCache>
            </c:strRef>
          </c:cat>
          <c:val>
            <c:numRef>
              <c:f>'graph-hindi-new'!$X$28:$AC$28</c:f>
              <c:numCache>
                <c:formatCode>0.0%</c:formatCode>
                <c:ptCount val="6"/>
                <c:pt idx="0">
                  <c:v>9.1685552480324908E-2</c:v>
                </c:pt>
                <c:pt idx="1">
                  <c:v>9.6529132682952726E-2</c:v>
                </c:pt>
                <c:pt idx="2">
                  <c:v>9.3860234790101374E-2</c:v>
                </c:pt>
                <c:pt idx="3">
                  <c:v>0.10459547845415421</c:v>
                </c:pt>
                <c:pt idx="4">
                  <c:v>0.10299260504572449</c:v>
                </c:pt>
                <c:pt idx="5">
                  <c:v>9.2379937907387411E-2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DF-4D34-BCF4-CE9482321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547328"/>
        <c:axId val="156557312"/>
      </c:lineChart>
      <c:catAx>
        <c:axId val="1565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2000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+mn-lt"/>
                <a:ea typeface="DV-TTSurekhEN"/>
                <a:cs typeface="DV-TTSurekhEN"/>
              </a:defRPr>
            </a:pPr>
            <a:endParaRPr lang="en-US"/>
          </a:p>
        </c:txPr>
        <c:crossAx val="156557312"/>
        <c:crosses val="autoZero"/>
        <c:auto val="1"/>
        <c:lblAlgn val="ctr"/>
        <c:lblOffset val="100"/>
        <c:noMultiLvlLbl val="0"/>
      </c:catAx>
      <c:valAx>
        <c:axId val="156557312"/>
        <c:scaling>
          <c:orientation val="minMax"/>
          <c:min val="0.0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54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33603238866396"/>
          <c:y val="5.8333570693240133E-2"/>
          <c:w val="0.85829959514170062"/>
          <c:h val="0.75000305177023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newtops!$B$90</c:f>
              <c:strCache>
                <c:ptCount val="1"/>
                <c:pt idx="0">
                  <c:v>राजस्व घाटा / आधिक्य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/>
            <c:extLst>
              <c:ext xmlns:c16="http://schemas.microsoft.com/office/drawing/2014/chart" uri="{C3380CC4-5D6E-409C-BE32-E72D297353CC}">
                <c16:uniqueId val="{00000000-232C-4E08-80DC-929C55A49D76}"/>
              </c:ext>
            </c:extLst>
          </c:dPt>
          <c:dLbls>
            <c:dLbl>
              <c:idx val="0"/>
              <c:layout>
                <c:manualLayout>
                  <c:x val="2.7777777777778507E-3"/>
                  <c:y val="0.16203703703703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2C-4E08-80DC-929C55A49D76}"/>
                </c:ext>
              </c:extLst>
            </c:dLbl>
            <c:dLbl>
              <c:idx val="1"/>
              <c:layout>
                <c:manualLayout>
                  <c:x val="5.5555555555555558E-3"/>
                  <c:y val="9.25929571303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C-4E08-80DC-929C55A49D76}"/>
                </c:ext>
              </c:extLst>
            </c:dLbl>
            <c:dLbl>
              <c:idx val="2"/>
              <c:layout>
                <c:manualLayout>
                  <c:x val="1.5748031496068277E-4"/>
                  <c:y val="9.444444444444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2C-4E08-80DC-929C55A49D76}"/>
                </c:ext>
              </c:extLst>
            </c:dLbl>
            <c:dLbl>
              <c:idx val="3"/>
              <c:layout>
                <c:manualLayout>
                  <c:x val="1.0953701637497891E-2"/>
                  <c:y val="5.925971938370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2C-4E08-80DC-929C55A49D76}"/>
                </c:ext>
              </c:extLst>
            </c:dLbl>
            <c:dLbl>
              <c:idx val="4"/>
              <c:layout>
                <c:manualLayout>
                  <c:x val="8.3332802023230318E-3"/>
                  <c:y val="2.3148277760668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2C-4E08-80DC-929C55A49D76}"/>
                </c:ext>
              </c:extLst>
            </c:dLbl>
            <c:dLbl>
              <c:idx val="5"/>
              <c:layout>
                <c:manualLayout>
                  <c:x val="1.9444037106697721E-2"/>
                  <c:y val="2.7778166615340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2C-4E08-80DC-929C55A49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newtops!$C$89:$H$89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newtops!$C$90:$H$90</c:f>
              <c:numCache>
                <c:formatCode>#,##0</c:formatCode>
                <c:ptCount val="6"/>
                <c:pt idx="0">
                  <c:v>4814.5400000000081</c:v>
                </c:pt>
                <c:pt idx="1">
                  <c:v>4090.9100000000062</c:v>
                </c:pt>
                <c:pt idx="2">
                  <c:v>12487.779999999981</c:v>
                </c:pt>
                <c:pt idx="3">
                  <c:v>1573.1199999999949</c:v>
                </c:pt>
                <c:pt idx="4">
                  <c:v>7.2599999999511606</c:v>
                </c:pt>
                <c:pt idx="5">
                  <c:v>44.440000000002144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2C-4E08-80DC-929C55A49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42"/>
        <c:shape val="box"/>
        <c:axId val="155758976"/>
        <c:axId val="155760512"/>
        <c:axId val="0"/>
      </c:bar3DChart>
      <c:catAx>
        <c:axId val="15575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760512"/>
        <c:crosses val="autoZero"/>
        <c:auto val="1"/>
        <c:lblAlgn val="ctr"/>
        <c:lblOffset val="100"/>
        <c:noMultiLvlLbl val="0"/>
      </c:catAx>
      <c:valAx>
        <c:axId val="155760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5758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newtops!$AA$93:$AB$93</c:f>
              <c:strCache>
                <c:ptCount val="2"/>
                <c:pt idx="0">
                  <c:v>राजस्व आधिक्य</c:v>
                </c:pt>
                <c:pt idx="1">
                  <c:v>प्रभावी राजस्व आधिक्य</c:v>
                </c:pt>
              </c:strCache>
            </c:strRef>
          </c:cat>
          <c:val>
            <c:numRef>
              <c:f>newtops!$AA$94:$AB$94</c:f>
              <c:numCache>
                <c:formatCode>#,##0</c:formatCode>
                <c:ptCount val="2"/>
                <c:pt idx="0">
                  <c:v>44.42000000004191</c:v>
                </c:pt>
                <c:pt idx="1">
                  <c:v>5341.3100000000413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A-451F-8235-98AF4A2A7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76128"/>
        <c:axId val="155777664"/>
      </c:barChart>
      <c:catAx>
        <c:axId val="1557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5777664"/>
        <c:crosses val="autoZero"/>
        <c:auto val="1"/>
        <c:lblAlgn val="ctr"/>
        <c:lblOffset val="100"/>
        <c:noMultiLvlLbl val="0"/>
      </c:catAx>
      <c:valAx>
        <c:axId val="1557776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577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87666034155727E-2"/>
          <c:y val="5.8333333333334125E-2"/>
          <c:w val="0.80265654648956364"/>
          <c:h val="0.79583333333333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newtops!$B$105</c:f>
              <c:strCache>
                <c:ptCount val="1"/>
                <c:pt idx="0">
                  <c:v>राजकोषीय घाटा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newtops!$C$104:$H$104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newtops!$C$105:$H$105</c:f>
              <c:numCache>
                <c:formatCode>0</c:formatCode>
                <c:ptCount val="6"/>
                <c:pt idx="0">
                  <c:v>37987.440000000002</c:v>
                </c:pt>
                <c:pt idx="1">
                  <c:v>41202.560000000005</c:v>
                </c:pt>
                <c:pt idx="2">
                  <c:v>44484.91</c:v>
                </c:pt>
                <c:pt idx="3">
                  <c:v>64387.580000000031</c:v>
                </c:pt>
                <c:pt idx="4">
                  <c:v>74323.260000000009</c:v>
                </c:pt>
                <c:pt idx="5">
                  <c:v>71460.41999999994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B-4223-8305-DB518ED32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6644096"/>
        <c:axId val="156645632"/>
      </c:barChart>
      <c:lineChart>
        <c:grouping val="standard"/>
        <c:varyColors val="0"/>
        <c:ser>
          <c:idx val="1"/>
          <c:order val="1"/>
          <c:tx>
            <c:strRef>
              <c:f>newtops!$B$106</c:f>
              <c:strCache>
                <c:ptCount val="1"/>
                <c:pt idx="0">
                  <c:v>जीएसडीपी का प्रतिशत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newtops!$C$104:$H$104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newtops!$C$106:$H$106</c:f>
              <c:numCache>
                <c:formatCode>0.00%</c:formatCode>
                <c:ptCount val="6"/>
                <c:pt idx="0">
                  <c:v>3.2500000000000001E-2</c:v>
                </c:pt>
                <c:pt idx="1">
                  <c:v>3.1100000000000006E-2</c:v>
                </c:pt>
                <c:pt idx="2">
                  <c:v>3.2629671508654458E-2</c:v>
                </c:pt>
                <c:pt idx="3">
                  <c:v>4.2855690921629178E-2</c:v>
                </c:pt>
                <c:pt idx="4">
                  <c:v>4.4511609522383824E-2</c:v>
                </c:pt>
                <c:pt idx="5">
                  <c:v>3.8663331302609856E-2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B-4223-8305-DB518ED32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655616"/>
        <c:axId val="156657152"/>
      </c:lineChart>
      <c:catAx>
        <c:axId val="15664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645632"/>
        <c:crosses val="autoZero"/>
        <c:auto val="1"/>
        <c:lblAlgn val="ctr"/>
        <c:lblOffset val="100"/>
        <c:noMultiLvlLbl val="0"/>
      </c:catAx>
      <c:valAx>
        <c:axId val="1566456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644096"/>
        <c:crosses val="autoZero"/>
        <c:crossBetween val="between"/>
      </c:valAx>
      <c:catAx>
        <c:axId val="15665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657152"/>
        <c:crosses val="autoZero"/>
        <c:auto val="1"/>
        <c:lblAlgn val="ctr"/>
        <c:lblOffset val="100"/>
        <c:noMultiLvlLbl val="0"/>
      </c:catAx>
      <c:valAx>
        <c:axId val="15665715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65561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26105224795636"/>
          <c:y val="0.16019436461141892"/>
          <c:w val="0.85869717132510881"/>
          <c:h val="0.59223371159373051"/>
        </c:manualLayout>
      </c:layout>
      <c:lineChart>
        <c:grouping val="standard"/>
        <c:varyColors val="0"/>
        <c:ser>
          <c:idx val="0"/>
          <c:order val="0"/>
          <c:tx>
            <c:strRef>
              <c:f>'graph-hindi-new'!$C$4</c:f>
              <c:strCache>
                <c:ptCount val="1"/>
                <c:pt idx="0">
                  <c:v>सकल ऋण</c:v>
                </c:pt>
              </c:strCache>
            </c:strRef>
          </c:tx>
          <c:spPr>
            <a:ln w="635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'graph-hindi-new'!$X$2:$AC$2</c:f>
              <c:strCache>
                <c:ptCount val="6"/>
                <c:pt idx="0">
                  <c:v>21-22</c:v>
                </c:pt>
                <c:pt idx="1">
                  <c:v>22-23</c:v>
                </c:pt>
                <c:pt idx="2">
                  <c:v>23-24</c:v>
                </c:pt>
                <c:pt idx="3">
                  <c:v>24-25</c:v>
                </c:pt>
                <c:pt idx="4">
                  <c:v>25-26 RE</c:v>
                </c:pt>
                <c:pt idx="5">
                  <c:v>26-27 BE</c:v>
                </c:pt>
              </c:strCache>
            </c:strRef>
          </c:cat>
          <c:val>
            <c:numRef>
              <c:f>'graph-hindi-new'!$X$4:$AC$4</c:f>
              <c:numCache>
                <c:formatCode>0.00%</c:formatCode>
                <c:ptCount val="6"/>
                <c:pt idx="0">
                  <c:v>0.22614504313073391</c:v>
                </c:pt>
                <c:pt idx="1">
                  <c:v>0.24123416985366891</c:v>
                </c:pt>
                <c:pt idx="2">
                  <c:v>0.26522555281738525</c:v>
                </c:pt>
                <c:pt idx="3">
                  <c:v>0.27596101656784888</c:v>
                </c:pt>
                <c:pt idx="4">
                  <c:v>0.29268703293283432</c:v>
                </c:pt>
                <c:pt idx="5">
                  <c:v>0.30262642884247454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C6-4640-912F-A68B81C4FD0A}"/>
            </c:ext>
          </c:extLst>
        </c:ser>
        <c:ser>
          <c:idx val="1"/>
          <c:order val="1"/>
          <c:tx>
            <c:strRef>
              <c:f>'graph-hindi-new'!$C$5</c:f>
              <c:strCache>
                <c:ptCount val="1"/>
                <c:pt idx="0">
                  <c:v>शुद्ध ऋण</c:v>
                </c:pt>
              </c:strCache>
            </c:strRef>
          </c:tx>
          <c:spPr>
            <a:ln w="635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'graph-hindi-new'!$X$2:$AC$2</c:f>
              <c:strCache>
                <c:ptCount val="6"/>
                <c:pt idx="0">
                  <c:v>21-22</c:v>
                </c:pt>
                <c:pt idx="1">
                  <c:v>22-23</c:v>
                </c:pt>
                <c:pt idx="2">
                  <c:v>23-24</c:v>
                </c:pt>
                <c:pt idx="3">
                  <c:v>24-25</c:v>
                </c:pt>
                <c:pt idx="4">
                  <c:v>25-26 RE</c:v>
                </c:pt>
                <c:pt idx="5">
                  <c:v>26-27 BE</c:v>
                </c:pt>
              </c:strCache>
            </c:strRef>
          </c:cat>
          <c:val>
            <c:numRef>
              <c:f>'graph-hindi-new'!$X$5:$AC$5</c:f>
              <c:numCache>
                <c:formatCode>0.00%</c:formatCode>
                <c:ptCount val="6"/>
                <c:pt idx="0">
                  <c:v>0.20243131760028193</c:v>
                </c:pt>
                <c:pt idx="1">
                  <c:v>0.20507982999967467</c:v>
                </c:pt>
                <c:pt idx="2">
                  <c:v>0.22982434716114208</c:v>
                </c:pt>
                <c:pt idx="3">
                  <c:v>0.24482123482789431</c:v>
                </c:pt>
                <c:pt idx="4">
                  <c:v>0.26400906916580624</c:v>
                </c:pt>
                <c:pt idx="5">
                  <c:v>0.28072939950591097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C6-4640-912F-A68B81C4F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80800"/>
        <c:axId val="156798976"/>
      </c:lineChart>
      <c:catAx>
        <c:axId val="1567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en-US"/>
          </a:p>
        </c:txPr>
        <c:crossAx val="156798976"/>
        <c:crosses val="autoZero"/>
        <c:auto val="1"/>
        <c:lblAlgn val="ctr"/>
        <c:lblOffset val="100"/>
        <c:noMultiLvlLbl val="0"/>
      </c:catAx>
      <c:valAx>
        <c:axId val="156798976"/>
        <c:scaling>
          <c:orientation val="minMax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78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688462855186942"/>
          <c:y val="0.89077771831919761"/>
          <c:w val="0.37862394918026987"/>
          <c:h val="0.1019417475728157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Unicode MS"/>
              <a:ea typeface="Arial Unicode MS"/>
              <a:cs typeface="Arial Unicode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63013998250219"/>
          <c:y val="0.103127649210054"/>
          <c:w val="0.68585104986876644"/>
          <c:h val="0.89687235078994465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-6.2269247594050753E-2"/>
                  <c:y val="7.10987996306555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8-407C-893D-E1A4C7B97A76}"/>
                </c:ext>
              </c:extLst>
            </c:dLbl>
            <c:dLbl>
              <c:idx val="3"/>
              <c:layout>
                <c:manualLayout>
                  <c:x val="8.5040682414698157E-2"/>
                  <c:y val="9.2336103416435823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E8-407C-893D-E1A4C7B97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2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Loan!$N$22:$N$26</c:f>
              <c:strCache>
                <c:ptCount val="5"/>
                <c:pt idx="0">
                  <c:v>बाजार से ऋण</c:v>
                </c:pt>
                <c:pt idx="1">
                  <c:v>केन्द्र शासन से ऋण</c:v>
                </c:pt>
                <c:pt idx="2">
                  <c:v>अन्य संस्थाओं से ऋण</c:v>
                </c:pt>
                <c:pt idx="3">
                  <c:v>अन्य ऋण</c:v>
                </c:pt>
                <c:pt idx="4">
                  <c:v>अल्प बचत ऋण</c:v>
                </c:pt>
              </c:strCache>
            </c:strRef>
          </c:cat>
          <c:val>
            <c:numRef>
              <c:f>Loan!$O$22:$O$26</c:f>
              <c:numCache>
                <c:formatCode>0</c:formatCode>
                <c:ptCount val="5"/>
                <c:pt idx="0">
                  <c:v>393578.20950000064</c:v>
                </c:pt>
                <c:pt idx="1">
                  <c:v>96303.660000000033</c:v>
                </c:pt>
                <c:pt idx="2">
                  <c:v>24295.634499999996</c:v>
                </c:pt>
                <c:pt idx="3">
                  <c:v>12820.569242387994</c:v>
                </c:pt>
                <c:pt idx="4">
                  <c:v>32338.0501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8-407C-893D-E1A4C7B97A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1807105192961"/>
          <c:y val="5.1759998531652078E-2"/>
          <c:w val="0.89079216449294918"/>
          <c:h val="0.70311179634014365"/>
        </c:manualLayout>
      </c:layout>
      <c:lineChart>
        <c:grouping val="standard"/>
        <c:varyColors val="1"/>
        <c:ser>
          <c:idx val="0"/>
          <c:order val="0"/>
          <c:spPr>
            <a:ln w="4445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Sheet1!$A$5:$A$29</c:f>
              <c:strCache>
                <c:ptCount val="25"/>
                <c:pt idx="0">
                  <c:v>2025-26</c:v>
                </c:pt>
                <c:pt idx="1">
                  <c:v>2026-27</c:v>
                </c:pt>
                <c:pt idx="2">
                  <c:v>2027-28</c:v>
                </c:pt>
                <c:pt idx="3">
                  <c:v>2028-29</c:v>
                </c:pt>
                <c:pt idx="4">
                  <c:v>2029-30</c:v>
                </c:pt>
                <c:pt idx="5">
                  <c:v>2030-31</c:v>
                </c:pt>
                <c:pt idx="6">
                  <c:v>2031-32</c:v>
                </c:pt>
                <c:pt idx="7">
                  <c:v>2032-33</c:v>
                </c:pt>
                <c:pt idx="8">
                  <c:v>2033-34</c:v>
                </c:pt>
                <c:pt idx="9">
                  <c:v>2034-35</c:v>
                </c:pt>
                <c:pt idx="10">
                  <c:v>2035-36</c:v>
                </c:pt>
                <c:pt idx="11">
                  <c:v>2036-37</c:v>
                </c:pt>
                <c:pt idx="12">
                  <c:v>2037-38</c:v>
                </c:pt>
                <c:pt idx="13">
                  <c:v>2038-39</c:v>
                </c:pt>
                <c:pt idx="14">
                  <c:v>2039-40</c:v>
                </c:pt>
                <c:pt idx="15">
                  <c:v>2040-41</c:v>
                </c:pt>
                <c:pt idx="16">
                  <c:v>2041-42</c:v>
                </c:pt>
                <c:pt idx="17">
                  <c:v>2042-43</c:v>
                </c:pt>
                <c:pt idx="18">
                  <c:v>2043-44</c:v>
                </c:pt>
                <c:pt idx="19">
                  <c:v>2044-45</c:v>
                </c:pt>
                <c:pt idx="20">
                  <c:v>2045-46</c:v>
                </c:pt>
                <c:pt idx="21">
                  <c:v>2046-47</c:v>
                </c:pt>
                <c:pt idx="22">
                  <c:v>2047-48</c:v>
                </c:pt>
                <c:pt idx="23">
                  <c:v>2048-49</c:v>
                </c:pt>
                <c:pt idx="24">
                  <c:v>2049-50</c:v>
                </c:pt>
              </c:strCache>
            </c:strRef>
          </c:cat>
          <c:val>
            <c:numRef>
              <c:f>Sheet1!$AK$5:$AK$29</c:f>
              <c:numCache>
                <c:formatCode>_ * #,##0_ ;_ * \-#,##0_ ;_ * "-"??_ ;_ @_ </c:formatCode>
                <c:ptCount val="25"/>
                <c:pt idx="0">
                  <c:v>26128.030081996258</c:v>
                </c:pt>
                <c:pt idx="1">
                  <c:v>30805.557007149691</c:v>
                </c:pt>
                <c:pt idx="2">
                  <c:v>27890.856889700288</c:v>
                </c:pt>
                <c:pt idx="3">
                  <c:v>23237.266314310065</c:v>
                </c:pt>
                <c:pt idx="4">
                  <c:v>24240.240569892296</c:v>
                </c:pt>
                <c:pt idx="5">
                  <c:v>22701.405180391881</c:v>
                </c:pt>
                <c:pt idx="6">
                  <c:v>22832.661368535119</c:v>
                </c:pt>
                <c:pt idx="7">
                  <c:v>17292.858475440604</c:v>
                </c:pt>
                <c:pt idx="8">
                  <c:v>18359.731556560062</c:v>
                </c:pt>
                <c:pt idx="9">
                  <c:v>17087.038400569261</c:v>
                </c:pt>
                <c:pt idx="10">
                  <c:v>14366.288111393453</c:v>
                </c:pt>
                <c:pt idx="11">
                  <c:v>15139.570039828785</c:v>
                </c:pt>
                <c:pt idx="12">
                  <c:v>18858.923729083224</c:v>
                </c:pt>
                <c:pt idx="13">
                  <c:v>14437.484070176399</c:v>
                </c:pt>
                <c:pt idx="14">
                  <c:v>14796.913216468391</c:v>
                </c:pt>
                <c:pt idx="15">
                  <c:v>12639.9897566497</c:v>
                </c:pt>
                <c:pt idx="16">
                  <c:v>19273.437793712383</c:v>
                </c:pt>
                <c:pt idx="17">
                  <c:v>16378.493438337116</c:v>
                </c:pt>
                <c:pt idx="18">
                  <c:v>21925.459883164502</c:v>
                </c:pt>
                <c:pt idx="19">
                  <c:v>13381.415988458501</c:v>
                </c:pt>
                <c:pt idx="20">
                  <c:v>16201.401334731287</c:v>
                </c:pt>
                <c:pt idx="21">
                  <c:v>6032.4066365438148</c:v>
                </c:pt>
                <c:pt idx="22">
                  <c:v>6782.4066365438148</c:v>
                </c:pt>
                <c:pt idx="23">
                  <c:v>5782.4066365438148</c:v>
                </c:pt>
                <c:pt idx="2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5D-458B-8B11-1CD4314FB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74624"/>
        <c:axId val="156876160"/>
      </c:lineChart>
      <c:catAx>
        <c:axId val="15687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6876160"/>
        <c:crosses val="autoZero"/>
        <c:auto val="1"/>
        <c:lblAlgn val="ctr"/>
        <c:lblOffset val="100"/>
        <c:noMultiLvlLbl val="0"/>
      </c:catAx>
      <c:valAx>
        <c:axId val="15687616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687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Sheet1!$R$58</c:f>
              <c:strCache>
                <c:ptCount val="1"/>
                <c:pt idx="0">
                  <c:v>Maturity of Loan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Sheet1!$S$57:$W$57</c:f>
              <c:strCache>
                <c:ptCount val="5"/>
                <c:pt idx="0">
                  <c:v>1-5yr 
(2026-27 to 2029-30)</c:v>
                </c:pt>
                <c:pt idx="1">
                  <c:v>6-10yr 
(2031-32 to 2034-35)</c:v>
                </c:pt>
                <c:pt idx="2">
                  <c:v>11-15yr 
(2036-37 to 2039-40)</c:v>
                </c:pt>
                <c:pt idx="3">
                  <c:v>16-20yr 
(2040-41 to 2044-45)</c:v>
                </c:pt>
                <c:pt idx="4">
                  <c:v>21-25yr 
(2046-47 to 2049-50)</c:v>
                </c:pt>
              </c:strCache>
            </c:strRef>
          </c:cat>
          <c:val>
            <c:numRef>
              <c:f>Sheet1!$S$58:$W$58</c:f>
              <c:numCache>
                <c:formatCode>_ * #,##0_ ;_ * \-#,##0_ ;_ * "-"??_ ;_ @_ </c:formatCode>
                <c:ptCount val="5"/>
                <c:pt idx="0">
                  <c:v>128875.32596144445</c:v>
                </c:pt>
                <c:pt idx="1">
                  <c:v>89938.577912498906</c:v>
                </c:pt>
                <c:pt idx="2">
                  <c:v>75872.880812206393</c:v>
                </c:pt>
                <c:pt idx="3">
                  <c:v>87160.208438403599</c:v>
                </c:pt>
                <c:pt idx="4">
                  <c:v>18717.219909631323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C-49F3-8122-FB4F980E0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92448"/>
        <c:axId val="156394240"/>
      </c:barChart>
      <c:catAx>
        <c:axId val="15639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6394240"/>
        <c:crosses val="autoZero"/>
        <c:auto val="1"/>
        <c:lblAlgn val="ctr"/>
        <c:lblOffset val="100"/>
        <c:noMultiLvlLbl val="0"/>
      </c:catAx>
      <c:valAx>
        <c:axId val="15639424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639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1807105192964"/>
          <c:y val="5.1759998531652078E-2"/>
          <c:w val="0.89079216449294896"/>
          <c:h val="0.70311179634014365"/>
        </c:manualLayout>
      </c:layout>
      <c:lineChart>
        <c:grouping val="standard"/>
        <c:varyColors val="1"/>
        <c:ser>
          <c:idx val="0"/>
          <c:order val="0"/>
          <c:spPr>
            <a:ln w="47625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Sheet1!$A$5:$A$29</c:f>
              <c:strCache>
                <c:ptCount val="25"/>
                <c:pt idx="0">
                  <c:v>2025-26</c:v>
                </c:pt>
                <c:pt idx="1">
                  <c:v>2026-27</c:v>
                </c:pt>
                <c:pt idx="2">
                  <c:v>2027-28</c:v>
                </c:pt>
                <c:pt idx="3">
                  <c:v>2028-29</c:v>
                </c:pt>
                <c:pt idx="4">
                  <c:v>2029-30</c:v>
                </c:pt>
                <c:pt idx="5">
                  <c:v>2030-31</c:v>
                </c:pt>
                <c:pt idx="6">
                  <c:v>2031-32</c:v>
                </c:pt>
                <c:pt idx="7">
                  <c:v>2032-33</c:v>
                </c:pt>
                <c:pt idx="8">
                  <c:v>2033-34</c:v>
                </c:pt>
                <c:pt idx="9">
                  <c:v>2034-35</c:v>
                </c:pt>
                <c:pt idx="10">
                  <c:v>2035-36</c:v>
                </c:pt>
                <c:pt idx="11">
                  <c:v>2036-37</c:v>
                </c:pt>
                <c:pt idx="12">
                  <c:v>2037-38</c:v>
                </c:pt>
                <c:pt idx="13">
                  <c:v>2038-39</c:v>
                </c:pt>
                <c:pt idx="14">
                  <c:v>2039-40</c:v>
                </c:pt>
                <c:pt idx="15">
                  <c:v>2040-41</c:v>
                </c:pt>
                <c:pt idx="16">
                  <c:v>2041-42</c:v>
                </c:pt>
                <c:pt idx="17">
                  <c:v>2042-43</c:v>
                </c:pt>
                <c:pt idx="18">
                  <c:v>2043-44</c:v>
                </c:pt>
                <c:pt idx="19">
                  <c:v>2044-45</c:v>
                </c:pt>
                <c:pt idx="20">
                  <c:v>2045-46</c:v>
                </c:pt>
                <c:pt idx="21">
                  <c:v>2046-47</c:v>
                </c:pt>
                <c:pt idx="22">
                  <c:v>2047-48</c:v>
                </c:pt>
                <c:pt idx="23">
                  <c:v>2048-49</c:v>
                </c:pt>
                <c:pt idx="24">
                  <c:v>2049-50</c:v>
                </c:pt>
              </c:strCache>
            </c:strRef>
          </c:cat>
          <c:val>
            <c:numRef>
              <c:f>Sheet1!$AL$5:$AL$29</c:f>
              <c:numCache>
                <c:formatCode>_ * #,##0_ ;_ * \-#,##0_ ;_ * "-"??_ ;_ @_ </c:formatCode>
                <c:ptCount val="25"/>
                <c:pt idx="0">
                  <c:v>25763.186132245861</c:v>
                </c:pt>
                <c:pt idx="1">
                  <c:v>27553.041971512441</c:v>
                </c:pt>
                <c:pt idx="2">
                  <c:v>25501.649070083251</c:v>
                </c:pt>
                <c:pt idx="3">
                  <c:v>23625.055296125556</c:v>
                </c:pt>
                <c:pt idx="4">
                  <c:v>21962.304127823081</c:v>
                </c:pt>
                <c:pt idx="5">
                  <c:v>20379.411112502959</c:v>
                </c:pt>
                <c:pt idx="6">
                  <c:v>19057.194314456698</c:v>
                </c:pt>
                <c:pt idx="7">
                  <c:v>17631.976964082685</c:v>
                </c:pt>
                <c:pt idx="8">
                  <c:v>16409.474835497305</c:v>
                </c:pt>
                <c:pt idx="9">
                  <c:v>15220.609953059833</c:v>
                </c:pt>
                <c:pt idx="10">
                  <c:v>14040.904493276968</c:v>
                </c:pt>
                <c:pt idx="11">
                  <c:v>13041.623462832827</c:v>
                </c:pt>
                <c:pt idx="12">
                  <c:v>11999.460846119298</c:v>
                </c:pt>
                <c:pt idx="13">
                  <c:v>10757.205154626909</c:v>
                </c:pt>
                <c:pt idx="14">
                  <c:v>9655.058037456025</c:v>
                </c:pt>
                <c:pt idx="15">
                  <c:v>8385.677896751049</c:v>
                </c:pt>
                <c:pt idx="16">
                  <c:v>7303.5123085374134</c:v>
                </c:pt>
                <c:pt idx="17">
                  <c:v>5519.5721869082709</c:v>
                </c:pt>
                <c:pt idx="18">
                  <c:v>4380.9070922326573</c:v>
                </c:pt>
                <c:pt idx="19">
                  <c:v>3257.004929246129</c:v>
                </c:pt>
                <c:pt idx="20">
                  <c:v>2087.7478918343163</c:v>
                </c:pt>
                <c:pt idx="21">
                  <c:v>1133.2048748282291</c:v>
                </c:pt>
                <c:pt idx="22">
                  <c:v>462.78737482936202</c:v>
                </c:pt>
                <c:pt idx="23">
                  <c:v>163.03211632597291</c:v>
                </c:pt>
                <c:pt idx="24">
                  <c:v>9.120000000000001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B4-4C81-95BF-E215E49AC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41024"/>
        <c:axId val="157042560"/>
      </c:lineChart>
      <c:catAx>
        <c:axId val="15704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7042560"/>
        <c:crosses val="autoZero"/>
        <c:auto val="1"/>
        <c:lblAlgn val="ctr"/>
        <c:lblOffset val="100"/>
        <c:noMultiLvlLbl val="0"/>
      </c:catAx>
      <c:valAx>
        <c:axId val="157042560"/>
        <c:scaling>
          <c:orientation val="minMax"/>
        </c:scaling>
        <c:delete val="0"/>
        <c:axPos val="l"/>
        <c:majorGridlines/>
        <c:numFmt formatCode="_ * #,##0_ ;_ * \-#,##0_ ;_ * &quot;-&quot;??_ ;_ @_ 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5704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Sector!$J$20:$K$20</c:f>
              <c:numCache>
                <c:formatCode>_(* #,##0_);_(* \(#,##0\);_(* "-"??_);_(@_)</c:formatCode>
                <c:ptCount val="2"/>
                <c:pt idx="0">
                  <c:v>48927.626099999994</c:v>
                </c:pt>
                <c:pt idx="1">
                  <c:v>56477.887900000002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E-483A-ACD1-08A236F9C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7683712"/>
        <c:axId val="157685248"/>
      </c:barChart>
      <c:catAx>
        <c:axId val="1576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7685248"/>
        <c:crosses val="autoZero"/>
        <c:auto val="1"/>
        <c:lblAlgn val="ctr"/>
        <c:lblOffset val="100"/>
        <c:noMultiLvlLbl val="0"/>
      </c:catAx>
      <c:valAx>
        <c:axId val="157685248"/>
        <c:scaling>
          <c:orientation val="minMax"/>
          <c:max val="60000"/>
          <c:min val="2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7683712"/>
        <c:crosses val="autoZero"/>
        <c:crossBetween val="between"/>
        <c:majorUnit val="5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92704533428648"/>
          <c:y val="4.7777638906247887E-2"/>
          <c:w val="0.82560432282413332"/>
          <c:h val="0.60476801510922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newtops!$Z$84</c:f>
              <c:strCache>
                <c:ptCount val="1"/>
                <c:pt idx="0">
                  <c:v>पूंजीगत व्यय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newtops!$AA$83:$AB$83</c:f>
              <c:strCache>
                <c:ptCount val="2"/>
                <c:pt idx="0">
                  <c:v>पूंजीगत व्यय</c:v>
                </c:pt>
                <c:pt idx="1">
                  <c:v>प्रभावी पूंजीगत परिव्यय (1,06,156 करोड़)</c:v>
                </c:pt>
              </c:strCache>
            </c:strRef>
          </c:cat>
          <c:val>
            <c:numRef>
              <c:f>newtops!$AA$84:$AB$84</c:f>
              <c:numCache>
                <c:formatCode>#,##0</c:formatCode>
                <c:ptCount val="2"/>
                <c:pt idx="0">
                  <c:v>80266.13</c:v>
                </c:pt>
                <c:pt idx="1">
                  <c:v>80266.13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F-4F44-BE74-F88DD8A2F180}"/>
            </c:ext>
          </c:extLst>
        </c:ser>
        <c:ser>
          <c:idx val="1"/>
          <c:order val="1"/>
          <c:tx>
            <c:strRef>
              <c:f>newtops!$Z$85</c:f>
              <c:strCache>
                <c:ptCount val="1"/>
                <c:pt idx="0">
                  <c:v>पूंजीगत पुनर्प्राप्तियां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newtops!$AA$83:$AB$83</c:f>
              <c:strCache>
                <c:ptCount val="2"/>
                <c:pt idx="0">
                  <c:v>पूंजीगत व्यय</c:v>
                </c:pt>
                <c:pt idx="1">
                  <c:v>प्रभावी पूंजीगत परिव्यय (1,06,156 करोड़)</c:v>
                </c:pt>
              </c:strCache>
            </c:strRef>
          </c:cat>
          <c:val>
            <c:numRef>
              <c:f>newtops!$AA$85:$AB$85</c:f>
              <c:numCache>
                <c:formatCode>#,##0</c:formatCode>
                <c:ptCount val="2"/>
                <c:pt idx="1">
                  <c:v>4492.84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F-4F44-BE74-F88DD8A2F180}"/>
            </c:ext>
          </c:extLst>
        </c:ser>
        <c:ser>
          <c:idx val="2"/>
          <c:order val="2"/>
          <c:tx>
            <c:strRef>
              <c:f>newtops!$Z$86</c:f>
              <c:strCache>
                <c:ptCount val="1"/>
                <c:pt idx="0">
                  <c:v>पूंजीगत अस्तियों के सृजन हेतु सहायता अनुदान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newtops!$AA$83:$AB$83</c:f>
              <c:strCache>
                <c:ptCount val="2"/>
                <c:pt idx="0">
                  <c:v>पूंजीगत व्यय</c:v>
                </c:pt>
                <c:pt idx="1">
                  <c:v>प्रभावी पूंजीगत परिव्यय (1,06,156 करोड़)</c:v>
                </c:pt>
              </c:strCache>
            </c:strRef>
          </c:cat>
          <c:val>
            <c:numRef>
              <c:f>newtops!$AA$86:$AB$86</c:f>
              <c:numCache>
                <c:formatCode>#,##0</c:formatCode>
                <c:ptCount val="2"/>
                <c:pt idx="1">
                  <c:v>4046.8900000000003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F-4F44-BE74-F88DD8A2F180}"/>
            </c:ext>
          </c:extLst>
        </c:ser>
        <c:ser>
          <c:idx val="3"/>
          <c:order val="3"/>
          <c:tx>
            <c:strRef>
              <c:f>newtops!$Z$87</c:f>
              <c:strCache>
                <c:ptCount val="1"/>
                <c:pt idx="0">
                  <c:v>अतिरिक्त बजटीय संसाधान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newtops!$AA$83:$AB$83</c:f>
              <c:strCache>
                <c:ptCount val="2"/>
                <c:pt idx="0">
                  <c:v>पूंजीगत व्यय</c:v>
                </c:pt>
                <c:pt idx="1">
                  <c:v>प्रभावी पूंजीगत परिव्यय (1,06,156 करोड़)</c:v>
                </c:pt>
              </c:strCache>
            </c:strRef>
          </c:cat>
          <c:val>
            <c:numRef>
              <c:f>newtops!$AA$87:$AB$87</c:f>
              <c:numCache>
                <c:formatCode>#,##0</c:formatCode>
                <c:ptCount val="2"/>
                <c:pt idx="1">
                  <c:v>17350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F-4F44-BE74-F88DD8A2F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55305088"/>
        <c:axId val="155306624"/>
      </c:barChart>
      <c:catAx>
        <c:axId val="15530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en-US"/>
          </a:p>
        </c:txPr>
        <c:crossAx val="155306624"/>
        <c:crosses val="autoZero"/>
        <c:auto val="1"/>
        <c:lblAlgn val="ctr"/>
        <c:lblOffset val="100"/>
        <c:noMultiLvlLbl val="0"/>
      </c:catAx>
      <c:valAx>
        <c:axId val="155306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5305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412708082669559E-2"/>
          <c:y val="0.77010262606063162"/>
          <c:w val="0.74654015443427435"/>
          <c:h val="0.20873335277534771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Sector!$J$40:$K$40</c:f>
              <c:numCache>
                <c:formatCode>_(* #,##0_);_(* \(#,##0\);_(* "-"??_);_(@_)</c:formatCode>
                <c:ptCount val="2"/>
                <c:pt idx="0">
                  <c:v>40160.400900000001</c:v>
                </c:pt>
                <c:pt idx="1">
                  <c:v>45357.910100000001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F-45F4-A7CD-407B15AB8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7903488"/>
        <c:axId val="157917568"/>
      </c:barChart>
      <c:catAx>
        <c:axId val="1579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7917568"/>
        <c:crosses val="autoZero"/>
        <c:auto val="1"/>
        <c:lblAlgn val="ctr"/>
        <c:lblOffset val="100"/>
        <c:noMultiLvlLbl val="0"/>
      </c:catAx>
      <c:valAx>
        <c:axId val="157917568"/>
        <c:scaling>
          <c:orientation val="minMax"/>
          <c:max val="50000"/>
          <c:min val="3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7903488"/>
        <c:crosses val="autoZero"/>
        <c:crossBetween val="between"/>
        <c:majorUnit val="2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Sector!$J$30:$K$30</c:f>
              <c:numCache>
                <c:formatCode>_(* #,##0_);_(* \(#,##0\);_(* "-"??_);_(@_)</c:formatCode>
                <c:ptCount val="2"/>
                <c:pt idx="0">
                  <c:v>23291.514799999997</c:v>
                </c:pt>
                <c:pt idx="1">
                  <c:v>24024.377700000001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5-4D8F-B6B9-C02275E0F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8070656"/>
        <c:axId val="158072192"/>
      </c:barChart>
      <c:catAx>
        <c:axId val="15807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8072192"/>
        <c:crosses val="autoZero"/>
        <c:auto val="1"/>
        <c:lblAlgn val="ctr"/>
        <c:lblOffset val="100"/>
        <c:noMultiLvlLbl val="0"/>
      </c:catAx>
      <c:valAx>
        <c:axId val="158072192"/>
        <c:scaling>
          <c:orientation val="minMax"/>
          <c:max val="25000"/>
          <c:min val="1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8070656"/>
        <c:crosses val="autoZero"/>
        <c:crossBetween val="between"/>
        <c:majorUnit val="2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Sector!$J$10:$K$10</c:f>
              <c:numCache>
                <c:formatCode>_(* #,##0_);_(* \(#,##0\);_(* "-"??_);_(@_)</c:formatCode>
                <c:ptCount val="2"/>
                <c:pt idx="0">
                  <c:v>37400.113799999999</c:v>
                </c:pt>
                <c:pt idx="1">
                  <c:v>38850.449400000005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D3-46F0-BD5E-A2EDC09BF2DC}"/>
            </c:ext>
          </c:extLst>
        </c:ser>
        <c:ser>
          <c:idx val="1"/>
          <c:order val="1"/>
          <c:tx>
            <c:strRef>
              <c:f>Sector!$I$4:$K$4</c:f>
              <c:strCache>
                <c:ptCount val="1"/>
                <c:pt idx="0">
                  <c:v>अधोसंरचना क्षेत्र  63,787   49,084 </c:v>
                </c:pt>
              </c:strCache>
            </c:strRef>
          </c:tx>
          <c:invertIfNegative val="0"/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6BD3-46F0-BD5E-A2EDC09BF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8524928"/>
        <c:axId val="158526464"/>
      </c:barChart>
      <c:catAx>
        <c:axId val="1585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8526464"/>
        <c:crosses val="autoZero"/>
        <c:auto val="1"/>
        <c:lblAlgn val="ctr"/>
        <c:lblOffset val="100"/>
        <c:noMultiLvlLbl val="0"/>
      </c:catAx>
      <c:valAx>
        <c:axId val="158526464"/>
        <c:scaling>
          <c:orientation val="minMax"/>
          <c:max val="40000"/>
          <c:min val="1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8524928"/>
        <c:crosses val="autoZero"/>
        <c:crossBetween val="between"/>
        <c:majorUnit val="5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8118840815001241"/>
          <c:y val="0.1125119582014865"/>
          <c:w val="0.78101090456476441"/>
          <c:h val="0.7156030612996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Sector!$J$49:$K$49</c:f>
              <c:numCache>
                <c:formatCode>_(* #,##0_);_(* \(#,##0\);_(* "-"??_);_(@_)</c:formatCode>
                <c:ptCount val="2"/>
                <c:pt idx="0">
                  <c:v>50566.415700000005</c:v>
                </c:pt>
                <c:pt idx="1">
                  <c:v>61664.693399999996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0-4380-A532-11588E10B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8671232"/>
        <c:axId val="158672768"/>
      </c:barChart>
      <c:catAx>
        <c:axId val="1586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8672768"/>
        <c:crosses val="autoZero"/>
        <c:auto val="1"/>
        <c:lblAlgn val="ctr"/>
        <c:lblOffset val="100"/>
        <c:noMultiLvlLbl val="0"/>
      </c:catAx>
      <c:valAx>
        <c:axId val="158672768"/>
        <c:scaling>
          <c:orientation val="minMax"/>
          <c:max val="65000"/>
          <c:min val="3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8671232"/>
        <c:crosses val="autoZero"/>
        <c:crossBetween val="between"/>
        <c:majorUnit val="5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Sector!$J$59:$K$59</c:f>
              <c:numCache>
                <c:formatCode>_(* #,##0_);_(* \(#,##0\);_(* "-"??_);_(@_)</c:formatCode>
                <c:ptCount val="2"/>
                <c:pt idx="0">
                  <c:v>1271.1224999999872</c:v>
                </c:pt>
                <c:pt idx="1">
                  <c:v>2069.3682000000003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9D-4C6F-98D4-1375250CB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9014272"/>
        <c:axId val="159028352"/>
      </c:barChart>
      <c:catAx>
        <c:axId val="15901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9028352"/>
        <c:crosses val="autoZero"/>
        <c:auto val="1"/>
        <c:lblAlgn val="ctr"/>
        <c:lblOffset val="100"/>
        <c:noMultiLvlLbl val="0"/>
      </c:catAx>
      <c:valAx>
        <c:axId val="1590283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9014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Sector!$J$68:$K$68</c:f>
              <c:numCache>
                <c:formatCode>_(* #,##0_);_(* \(#,##0\);_(* "-"??_);_(@_)</c:formatCode>
                <c:ptCount val="2"/>
                <c:pt idx="0">
                  <c:v>5485.5939000000008</c:v>
                </c:pt>
                <c:pt idx="1">
                  <c:v>6103.5072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7-4353-998F-98E9FFD7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9226496"/>
        <c:axId val="159232384"/>
      </c:barChart>
      <c:catAx>
        <c:axId val="15922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9232384"/>
        <c:crosses val="autoZero"/>
        <c:auto val="1"/>
        <c:lblAlgn val="ctr"/>
        <c:lblOffset val="100"/>
        <c:noMultiLvlLbl val="0"/>
      </c:catAx>
      <c:valAx>
        <c:axId val="159232384"/>
        <c:scaling>
          <c:orientation val="minMax"/>
          <c:max val="6500"/>
          <c:min val="1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9226496"/>
        <c:crosses val="autoZero"/>
        <c:crossBetween val="between"/>
        <c:majorUnit val="1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Sector!$J$77:$K$77</c:f>
              <c:numCache>
                <c:formatCode>_(* #,##0_);_(* \(#,##0\);_(* "-"??_);_(@_)</c:formatCode>
                <c:ptCount val="2"/>
                <c:pt idx="0">
                  <c:v>33153.339600000007</c:v>
                </c:pt>
                <c:pt idx="1">
                  <c:v>40793.6495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8-440F-9741-DA6BFFA13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78"/>
        <c:axId val="159487488"/>
        <c:axId val="159489024"/>
      </c:barChart>
      <c:catAx>
        <c:axId val="15948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9489024"/>
        <c:crosses val="autoZero"/>
        <c:auto val="1"/>
        <c:lblAlgn val="ctr"/>
        <c:lblOffset val="100"/>
        <c:noMultiLvlLbl val="0"/>
      </c:catAx>
      <c:valAx>
        <c:axId val="159489024"/>
        <c:scaling>
          <c:orientation val="minMax"/>
          <c:max val="45000"/>
          <c:min val="15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9487488"/>
        <c:crosses val="autoZero"/>
        <c:crossBetween val="between"/>
        <c:majorUnit val="5000"/>
        <c:min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3378897116191371"/>
          <c:y val="0.16658271811572339"/>
          <c:w val="0.84130885809430012"/>
          <c:h val="0.6254907437841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Sector!$I$3</c:f>
              <c:strCache>
                <c:ptCount val="1"/>
              </c:strCache>
            </c:strRef>
          </c:tx>
          <c:spPr>
            <a:solidFill>
              <a:srgbClr val="4F81BD">
                <a:lumMod val="50000"/>
              </a:srgbClr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63500" cap="flat" cmpd="sng">
                <a:solidFill>
                  <a:srgbClr val="00B050"/>
                </a:solidFill>
                <a:tailEnd type="triangle"/>
              </a:ln>
            </c:spPr>
            <c:trendlineType val="log"/>
            <c:dispRSqr val="0"/>
            <c:dispEq val="0"/>
          </c:trendline>
          <c:cat>
            <c:strRef>
              <c:f>Sector!$F$1:$G$1</c:f>
              <c:strCache>
                <c:ptCount val="2"/>
                <c:pt idx="0">
                  <c:v>2025-26</c:v>
                </c:pt>
                <c:pt idx="1">
                  <c:v>2026-27</c:v>
                </c:pt>
              </c:strCache>
            </c:strRef>
          </c:cat>
          <c:val>
            <c:numRef>
              <c:f>Sector!$J$87:$K$87</c:f>
              <c:numCache>
                <c:formatCode>_(* #,##0_);_(* \(#,##0\);_(* "-"??_);_(@_)</c:formatCode>
                <c:ptCount val="2"/>
                <c:pt idx="0">
                  <c:v>9742.5579999998245</c:v>
                </c:pt>
                <c:pt idx="1">
                  <c:v>10355.888700000003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7-4F12-92E4-29CEC1284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overlap val="-37"/>
        <c:axId val="159707136"/>
        <c:axId val="159708672"/>
      </c:barChart>
      <c:catAx>
        <c:axId val="15970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59708672"/>
        <c:crosses val="autoZero"/>
        <c:auto val="1"/>
        <c:lblAlgn val="ctr"/>
        <c:lblOffset val="100"/>
        <c:noMultiLvlLbl val="0"/>
      </c:catAx>
      <c:valAx>
        <c:axId val="159708672"/>
        <c:scaling>
          <c:orientation val="minMax"/>
          <c:max val="12000"/>
          <c:min val="8000"/>
        </c:scaling>
        <c:delete val="0"/>
        <c:axPos val="l"/>
        <c:majorGridlines/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159707136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545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newtops!$C$254:$H$254</c:f>
              <c:numCache>
                <c:formatCode>0</c:formatCode>
                <c:ptCount val="6"/>
                <c:pt idx="0">
                  <c:v>228048.80000000002</c:v>
                </c:pt>
                <c:pt idx="1">
                  <c:v>242860.16</c:v>
                </c:pt>
                <c:pt idx="2">
                  <c:v>283343.06</c:v>
                </c:pt>
                <c:pt idx="3">
                  <c:v>319603.5</c:v>
                </c:pt>
                <c:pt idx="4">
                  <c:v>359900.62999999995</c:v>
                </c:pt>
                <c:pt idx="5">
                  <c:v>384952.54000000004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9-4100-B7B0-18B116817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9787648"/>
        <c:axId val="159797632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newtops!$C$255:$H$255</c:f>
              <c:numCache>
                <c:formatCode>0%</c:formatCode>
                <c:ptCount val="6"/>
                <c:pt idx="0">
                  <c:v>0.15584794728839549</c:v>
                </c:pt>
                <c:pt idx="1">
                  <c:v>6.4948204068602702E-2</c:v>
                </c:pt>
                <c:pt idx="2">
                  <c:v>0.16669222321190919</c:v>
                </c:pt>
                <c:pt idx="3">
                  <c:v>0.12797363026996322</c:v>
                </c:pt>
                <c:pt idx="4">
                  <c:v>0.12608475814563969</c:v>
                </c:pt>
                <c:pt idx="5">
                  <c:v>6.9607852589755395E-2</c:v>
                </c:pt>
              </c:numCache>
            </c:numRef>
          </c:cat>
          <c:val>
            <c:numRef>
              <c:f>newtops!$C$255:$H$255</c:f>
              <c:numCache>
                <c:formatCode>0%</c:formatCode>
                <c:ptCount val="6"/>
                <c:pt idx="0">
                  <c:v>0.15584794728839549</c:v>
                </c:pt>
                <c:pt idx="1">
                  <c:v>6.4948204068602702E-2</c:v>
                </c:pt>
                <c:pt idx="2">
                  <c:v>0.16669222321190919</c:v>
                </c:pt>
                <c:pt idx="3">
                  <c:v>0.12797363026996322</c:v>
                </c:pt>
                <c:pt idx="4">
                  <c:v>0.12608475814563969</c:v>
                </c:pt>
                <c:pt idx="5">
                  <c:v>6.9607852589755395E-2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9-4100-B7B0-18B116817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799168"/>
        <c:axId val="159800704"/>
      </c:lineChart>
      <c:catAx>
        <c:axId val="1597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797632"/>
        <c:crosses val="autoZero"/>
        <c:auto val="1"/>
        <c:lblAlgn val="ctr"/>
        <c:lblOffset val="100"/>
        <c:noMultiLvlLbl val="0"/>
      </c:catAx>
      <c:valAx>
        <c:axId val="1597976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787648"/>
        <c:crosses val="autoZero"/>
        <c:crossBetween val="between"/>
      </c:valAx>
      <c:catAx>
        <c:axId val="1597991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9800704"/>
        <c:crosses val="autoZero"/>
        <c:auto val="1"/>
        <c:lblAlgn val="ctr"/>
        <c:lblOffset val="100"/>
        <c:noMultiLvlLbl val="0"/>
      </c:catAx>
      <c:valAx>
        <c:axId val="15980070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79916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579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newtops!$C$257:$H$257</c:f>
              <c:numCache>
                <c:formatCode>0</c:formatCode>
                <c:ptCount val="6"/>
                <c:pt idx="0">
                  <c:v>66308.42</c:v>
                </c:pt>
                <c:pt idx="1">
                  <c:v>72610.55</c:v>
                </c:pt>
                <c:pt idx="2">
                  <c:v>90723.88</c:v>
                </c:pt>
                <c:pt idx="3">
                  <c:v>94408.209999999992</c:v>
                </c:pt>
                <c:pt idx="4">
                  <c:v>100019.92</c:v>
                </c:pt>
                <c:pt idx="5">
                  <c:v>117667.01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E-4635-8232-305832890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9852032"/>
        <c:axId val="159853568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newtops!$C$258:$H$258</c:f>
              <c:numCache>
                <c:formatCode>0%</c:formatCode>
                <c:ptCount val="6"/>
                <c:pt idx="0">
                  <c:v>0.21702554878496441</c:v>
                </c:pt>
                <c:pt idx="1">
                  <c:v>9.5042680854104819E-2</c:v>
                </c:pt>
                <c:pt idx="2">
                  <c:v>0.24945865304697634</c:v>
                </c:pt>
                <c:pt idx="3">
                  <c:v>4.0610366311493853E-2</c:v>
                </c:pt>
                <c:pt idx="4">
                  <c:v>5.9440910912303857E-2</c:v>
                </c:pt>
                <c:pt idx="5">
                  <c:v>0.17643575399780526</c:v>
                </c:pt>
              </c:numCache>
            </c:numRef>
          </c:cat>
          <c:val>
            <c:numRef>
              <c:f>newtops!$C$258:$H$258</c:f>
              <c:numCache>
                <c:formatCode>0%</c:formatCode>
                <c:ptCount val="6"/>
                <c:pt idx="0">
                  <c:v>0.21702554878496441</c:v>
                </c:pt>
                <c:pt idx="1">
                  <c:v>9.5042680854104819E-2</c:v>
                </c:pt>
                <c:pt idx="2">
                  <c:v>0.24945865304697634</c:v>
                </c:pt>
                <c:pt idx="3">
                  <c:v>4.0610366311493853E-2</c:v>
                </c:pt>
                <c:pt idx="4">
                  <c:v>5.9440910912303857E-2</c:v>
                </c:pt>
                <c:pt idx="5">
                  <c:v>0.17643575399780526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EE-4635-8232-305832890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9456"/>
        <c:axId val="159860992"/>
      </c:lineChart>
      <c:catAx>
        <c:axId val="1598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853568"/>
        <c:crosses val="autoZero"/>
        <c:auto val="1"/>
        <c:lblAlgn val="ctr"/>
        <c:lblOffset val="100"/>
        <c:noMultiLvlLbl val="0"/>
      </c:catAx>
      <c:valAx>
        <c:axId val="1598535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852032"/>
        <c:crosses val="autoZero"/>
        <c:crossBetween val="between"/>
      </c:valAx>
      <c:catAx>
        <c:axId val="159859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9860992"/>
        <c:crosses val="autoZero"/>
        <c:auto val="1"/>
        <c:lblAlgn val="ctr"/>
        <c:lblOffset val="100"/>
        <c:noMultiLvlLbl val="0"/>
      </c:catAx>
      <c:valAx>
        <c:axId val="15986099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8594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'Economic Outlook '!$A$3</c:f>
              <c:strCache>
                <c:ptCount val="1"/>
                <c:pt idx="0">
                  <c:v>सकल राज्य घरेलू उत्पाद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'Economic Outlook '!$B$2:$L$2</c:f>
              <c:strCache>
                <c:ptCount val="11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2023-24</c:v>
                </c:pt>
                <c:pt idx="8">
                  <c:v>2024-25</c:v>
                </c:pt>
                <c:pt idx="9">
                  <c:v>2025-26 (BE)</c:v>
                </c:pt>
                <c:pt idx="10">
                  <c:v>2026-27 (BE)</c:v>
                </c:pt>
              </c:strCache>
            </c:strRef>
          </c:cat>
          <c:val>
            <c:numRef>
              <c:f>'Economic Outlook '!$B$3:$L$3</c:f>
              <c:numCache>
                <c:formatCode>[$₹-4009]\ #,##0</c:formatCode>
                <c:ptCount val="11"/>
                <c:pt idx="0">
                  <c:v>649822.81000000041</c:v>
                </c:pt>
                <c:pt idx="1">
                  <c:v>726283.92</c:v>
                </c:pt>
                <c:pt idx="2">
                  <c:v>829804.73</c:v>
                </c:pt>
                <c:pt idx="3">
                  <c:v>927855</c:v>
                </c:pt>
                <c:pt idx="4">
                  <c:v>946217.72</c:v>
                </c:pt>
                <c:pt idx="5">
                  <c:v>1101168.04</c:v>
                </c:pt>
                <c:pt idx="6">
                  <c:v>1221812.5</c:v>
                </c:pt>
                <c:pt idx="7">
                  <c:v>1363327</c:v>
                </c:pt>
                <c:pt idx="8">
                  <c:v>1502428</c:v>
                </c:pt>
                <c:pt idx="9">
                  <c:v>1669750</c:v>
                </c:pt>
                <c:pt idx="10">
                  <c:v>1848274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8-40CD-9875-81763BFD4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77056"/>
        <c:axId val="155678592"/>
      </c:barChart>
      <c:lineChart>
        <c:grouping val="standard"/>
        <c:varyColors val="0"/>
        <c:ser>
          <c:idx val="1"/>
          <c:order val="1"/>
          <c:tx>
            <c:strRef>
              <c:f>'Economic Outlook '!$A$4</c:f>
              <c:strCache>
                <c:ptCount val="1"/>
                <c:pt idx="0">
                  <c:v>(पिछले वर्ष की तुलना में % वृद्धि)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'Economic Outlook '!$B$2:$L$2</c:f>
              <c:strCache>
                <c:ptCount val="11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2023-24</c:v>
                </c:pt>
                <c:pt idx="8">
                  <c:v>2024-25</c:v>
                </c:pt>
                <c:pt idx="9">
                  <c:v>2025-26 (BE)</c:v>
                </c:pt>
                <c:pt idx="10">
                  <c:v>2026-27 (BE)</c:v>
                </c:pt>
              </c:strCache>
            </c:strRef>
          </c:cat>
          <c:val>
            <c:numRef>
              <c:f>'Economic Outlook '!$B$4:$L$4</c:f>
              <c:numCache>
                <c:formatCode>0.00%</c:formatCode>
                <c:ptCount val="11"/>
                <c:pt idx="1">
                  <c:v>0.11766455228002873</c:v>
                </c:pt>
                <c:pt idx="2">
                  <c:v>0.14253490563304766</c:v>
                </c:pt>
                <c:pt idx="3">
                  <c:v>0.11816065449518504</c:v>
                </c:pt>
                <c:pt idx="4">
                  <c:v>1.9790506059675309E-2</c:v>
                </c:pt>
                <c:pt idx="5">
                  <c:v>0.16375757579344433</c:v>
                </c:pt>
                <c:pt idx="6">
                  <c:v>0.1095604445621218</c:v>
                </c:pt>
                <c:pt idx="7">
                  <c:v>0.11582341807765106</c:v>
                </c:pt>
                <c:pt idx="8">
                  <c:v>0.10203054733017121</c:v>
                </c:pt>
                <c:pt idx="9">
                  <c:v>0.11136773276323417</c:v>
                </c:pt>
                <c:pt idx="10">
                  <c:v>0.10691660428207816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D8-40CD-9875-81763BFD4F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681920"/>
        <c:axId val="155680128"/>
      </c:lineChart>
      <c:catAx>
        <c:axId val="1556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78592"/>
        <c:crosses val="autoZero"/>
        <c:auto val="1"/>
        <c:lblAlgn val="ctr"/>
        <c:lblOffset val="100"/>
        <c:noMultiLvlLbl val="0"/>
      </c:catAx>
      <c:valAx>
        <c:axId val="15567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₹-4009]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77056"/>
        <c:crosses val="autoZero"/>
        <c:crossBetween val="between"/>
      </c:valAx>
      <c:valAx>
        <c:axId val="155680128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81920"/>
        <c:crosses val="max"/>
        <c:crossBetween val="between"/>
      </c:valAx>
      <c:catAx>
        <c:axId val="15568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5680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601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newtops!$C$260:$H$260</c:f>
              <c:numCache>
                <c:formatCode>0</c:formatCode>
                <c:ptCount val="6"/>
                <c:pt idx="0">
                  <c:v>69470.42</c:v>
                </c:pt>
                <c:pt idx="1">
                  <c:v>74542.850000000006</c:v>
                </c:pt>
                <c:pt idx="2">
                  <c:v>88665.34</c:v>
                </c:pt>
                <c:pt idx="3">
                  <c:v>101020.45</c:v>
                </c:pt>
                <c:pt idx="4">
                  <c:v>109351.43</c:v>
                </c:pt>
                <c:pt idx="5">
                  <c:v>112137.33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9-4F3B-B327-6415DD221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9908224"/>
        <c:axId val="159909760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newtops!$C$261:$H$261</c:f>
              <c:numCache>
                <c:formatCode>0%</c:formatCode>
                <c:ptCount val="6"/>
                <c:pt idx="0">
                  <c:v>0.48159312418690953</c:v>
                </c:pt>
                <c:pt idx="1">
                  <c:v>7.3015680630692012E-2</c:v>
                </c:pt>
                <c:pt idx="2">
                  <c:v>0.18945465594621091</c:v>
                </c:pt>
                <c:pt idx="3">
                  <c:v>0.13934543080757636</c:v>
                </c:pt>
                <c:pt idx="4">
                  <c:v>8.2468252715168111E-2</c:v>
                </c:pt>
                <c:pt idx="5">
                  <c:v>2.5476575843590001E-2</c:v>
                </c:pt>
              </c:numCache>
            </c:numRef>
          </c:cat>
          <c:val>
            <c:numRef>
              <c:f>newtops!$C$261:$H$261</c:f>
              <c:numCache>
                <c:formatCode>0%</c:formatCode>
                <c:ptCount val="6"/>
                <c:pt idx="0">
                  <c:v>0.48159312418690953</c:v>
                </c:pt>
                <c:pt idx="1">
                  <c:v>7.3015680630692012E-2</c:v>
                </c:pt>
                <c:pt idx="2">
                  <c:v>0.18945465594621091</c:v>
                </c:pt>
                <c:pt idx="3">
                  <c:v>0.13934543080757636</c:v>
                </c:pt>
                <c:pt idx="4">
                  <c:v>8.2468252715168111E-2</c:v>
                </c:pt>
                <c:pt idx="5">
                  <c:v>2.5476575843590001E-2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9-4F3B-B327-6415DD221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11296"/>
        <c:axId val="159925376"/>
      </c:lineChart>
      <c:catAx>
        <c:axId val="15990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909760"/>
        <c:crosses val="autoZero"/>
        <c:auto val="1"/>
        <c:lblAlgn val="ctr"/>
        <c:lblOffset val="100"/>
        <c:noMultiLvlLbl val="0"/>
      </c:catAx>
      <c:valAx>
        <c:axId val="1599097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908224"/>
        <c:crosses val="autoZero"/>
        <c:crossBetween val="between"/>
      </c:valAx>
      <c:catAx>
        <c:axId val="1599112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59925376"/>
        <c:crosses val="autoZero"/>
        <c:auto val="1"/>
        <c:lblAlgn val="ctr"/>
        <c:lblOffset val="100"/>
        <c:noMultiLvlLbl val="0"/>
      </c:catAx>
      <c:valAx>
        <c:axId val="1599253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91129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601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newtops!$C$263:$H$263</c:f>
              <c:numCache>
                <c:formatCode>0</c:formatCode>
                <c:ptCount val="6"/>
                <c:pt idx="0">
                  <c:v>15304.88</c:v>
                </c:pt>
                <c:pt idx="1">
                  <c:v>19878.34</c:v>
                </c:pt>
                <c:pt idx="2">
                  <c:v>19925.8</c:v>
                </c:pt>
                <c:pt idx="3">
                  <c:v>22391.71</c:v>
                </c:pt>
                <c:pt idx="4">
                  <c:v>24280.3</c:v>
                </c:pt>
                <c:pt idx="5">
                  <c:v>24394.1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4-414E-871D-C41305673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9980544"/>
        <c:axId val="159998720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newtops!$C$264:$H$264</c:f>
              <c:numCache>
                <c:formatCode>0%</c:formatCode>
                <c:ptCount val="6"/>
                <c:pt idx="0">
                  <c:v>0.5456352252070289</c:v>
                </c:pt>
                <c:pt idx="1">
                  <c:v>0.29882364317786847</c:v>
                </c:pt>
                <c:pt idx="2">
                  <c:v>2.3875233042598442E-3</c:v>
                </c:pt>
                <c:pt idx="3">
                  <c:v>0.12375462967609829</c:v>
                </c:pt>
                <c:pt idx="4">
                  <c:v>8.4343268111278791E-2</c:v>
                </c:pt>
                <c:pt idx="5">
                  <c:v>4.686927262018914E-3</c:v>
                </c:pt>
              </c:numCache>
            </c:numRef>
          </c:cat>
          <c:val>
            <c:numRef>
              <c:f>newtops!$C$264:$H$264</c:f>
              <c:numCache>
                <c:formatCode>0%</c:formatCode>
                <c:ptCount val="6"/>
                <c:pt idx="0">
                  <c:v>0.5456352252070289</c:v>
                </c:pt>
                <c:pt idx="1">
                  <c:v>0.29882364317786847</c:v>
                </c:pt>
                <c:pt idx="2">
                  <c:v>2.3875233042598442E-3</c:v>
                </c:pt>
                <c:pt idx="3">
                  <c:v>0.12375462967609829</c:v>
                </c:pt>
                <c:pt idx="4">
                  <c:v>8.4343268111278791E-2</c:v>
                </c:pt>
                <c:pt idx="5">
                  <c:v>4.686927262018914E-3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84-414E-871D-C41305673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000256"/>
        <c:axId val="160002048"/>
      </c:lineChart>
      <c:catAx>
        <c:axId val="15998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998720"/>
        <c:crosses val="autoZero"/>
        <c:auto val="1"/>
        <c:lblAlgn val="ctr"/>
        <c:lblOffset val="100"/>
        <c:noMultiLvlLbl val="0"/>
      </c:catAx>
      <c:valAx>
        <c:axId val="15999872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9980544"/>
        <c:crosses val="autoZero"/>
        <c:crossBetween val="between"/>
      </c:valAx>
      <c:catAx>
        <c:axId val="160000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0002048"/>
        <c:crosses val="autoZero"/>
        <c:auto val="1"/>
        <c:lblAlgn val="ctr"/>
        <c:lblOffset val="100"/>
        <c:noMultiLvlLbl val="0"/>
      </c:catAx>
      <c:valAx>
        <c:axId val="16000204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0002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601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newtops!$C$266:$H$266</c:f>
              <c:numCache>
                <c:formatCode>0</c:formatCode>
                <c:ptCount val="6"/>
                <c:pt idx="0">
                  <c:v>34792.129999999997</c:v>
                </c:pt>
                <c:pt idx="1">
                  <c:v>36954.450000000012</c:v>
                </c:pt>
                <c:pt idx="2">
                  <c:v>34711.03</c:v>
                </c:pt>
                <c:pt idx="3">
                  <c:v>32678.03</c:v>
                </c:pt>
                <c:pt idx="4">
                  <c:v>45581.99</c:v>
                </c:pt>
                <c:pt idx="5">
                  <c:v>54504.950000000012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7-4E45-B2E7-387BC8CA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60122752"/>
        <c:axId val="160124288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newtops!$C$267:$H$267</c:f>
              <c:numCache>
                <c:formatCode>0%</c:formatCode>
                <c:ptCount val="6"/>
                <c:pt idx="0">
                  <c:v>-8.8277021252350946E-3</c:v>
                </c:pt>
                <c:pt idx="1">
                  <c:v>6.2149687299972722E-2</c:v>
                </c:pt>
                <c:pt idx="2">
                  <c:v>-6.0707709085103513E-2</c:v>
                </c:pt>
                <c:pt idx="3">
                  <c:v>-5.8569278987111714E-2</c:v>
                </c:pt>
                <c:pt idx="4">
                  <c:v>0.39488182121138138</c:v>
                </c:pt>
                <c:pt idx="5">
                  <c:v>0.19575626250631167</c:v>
                </c:pt>
              </c:numCache>
            </c:numRef>
          </c:cat>
          <c:val>
            <c:numRef>
              <c:f>newtops!$C$267:$H$267</c:f>
              <c:numCache>
                <c:formatCode>0%</c:formatCode>
                <c:ptCount val="6"/>
                <c:pt idx="0">
                  <c:v>-8.8277021252350946E-3</c:v>
                </c:pt>
                <c:pt idx="1">
                  <c:v>6.2149687299972722E-2</c:v>
                </c:pt>
                <c:pt idx="2">
                  <c:v>-6.0707709085103513E-2</c:v>
                </c:pt>
                <c:pt idx="3">
                  <c:v>-5.8569278987111714E-2</c:v>
                </c:pt>
                <c:pt idx="4">
                  <c:v>0.39488182121138138</c:v>
                </c:pt>
                <c:pt idx="5">
                  <c:v>0.19575626250631167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B7-4E45-B2E7-387BC8CA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30176"/>
        <c:axId val="160131712"/>
      </c:lineChart>
      <c:catAx>
        <c:axId val="1601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124288"/>
        <c:crosses val="autoZero"/>
        <c:auto val="1"/>
        <c:lblAlgn val="ctr"/>
        <c:lblOffset val="100"/>
        <c:noMultiLvlLbl val="0"/>
      </c:catAx>
      <c:valAx>
        <c:axId val="1601242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122752"/>
        <c:crosses val="autoZero"/>
        <c:crossBetween val="between"/>
      </c:valAx>
      <c:catAx>
        <c:axId val="160130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60131712"/>
        <c:crosses val="autoZero"/>
        <c:auto val="1"/>
        <c:lblAlgn val="ctr"/>
        <c:lblOffset val="100"/>
        <c:noMultiLvlLbl val="0"/>
      </c:catAx>
      <c:valAx>
        <c:axId val="1601317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13017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2180579216354"/>
          <c:y val="4.8611111111111112E-2"/>
          <c:w val="0.81771720613288557"/>
          <c:h val="0.829861111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newtops!$B$155</c:f>
              <c:strCache>
                <c:ptCount val="1"/>
                <c:pt idx="0">
                  <c:v>जीएसडीपी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4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newtops!$C$269:$H$269</c:f>
              <c:numCache>
                <c:formatCode>0</c:formatCode>
                <c:ptCount val="6"/>
                <c:pt idx="0">
                  <c:v>42172.950000000012</c:v>
                </c:pt>
                <c:pt idx="1">
                  <c:v>38873.97</c:v>
                </c:pt>
                <c:pt idx="2">
                  <c:v>49317.01</c:v>
                </c:pt>
                <c:pt idx="3">
                  <c:v>69105.100000000006</c:v>
                </c:pt>
                <c:pt idx="4">
                  <c:v>74709.289999999994</c:v>
                </c:pt>
                <c:pt idx="5">
                  <c:v>80694.080000000002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5-4812-8159-3FFCC2860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60322304"/>
        <c:axId val="160323840"/>
      </c:barChart>
      <c:lineChart>
        <c:grouping val="standard"/>
        <c:varyColors val="0"/>
        <c:ser>
          <c:idx val="1"/>
          <c:order val="1"/>
          <c:tx>
            <c:strRef>
              <c:f>newtops!$B$156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newtops!$C$253:$H$253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newtops!$C$270:$H$270</c:f>
              <c:numCache>
                <c:formatCode>0%</c:formatCode>
                <c:ptCount val="6"/>
                <c:pt idx="0">
                  <c:v>-0.17183098757499701</c:v>
                </c:pt>
                <c:pt idx="1">
                  <c:v>-7.8225023385843362E-2</c:v>
                </c:pt>
                <c:pt idx="2">
                  <c:v>0.26863837164046012</c:v>
                </c:pt>
                <c:pt idx="3">
                  <c:v>0.40124269496468157</c:v>
                </c:pt>
                <c:pt idx="4">
                  <c:v>8.109661949696885E-2</c:v>
                </c:pt>
                <c:pt idx="5">
                  <c:v>8.0107708157847707E-2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5-4812-8159-3FFCC2860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25632"/>
        <c:axId val="160327168"/>
      </c:lineChart>
      <c:catAx>
        <c:axId val="1603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323840"/>
        <c:crosses val="autoZero"/>
        <c:auto val="1"/>
        <c:lblAlgn val="ctr"/>
        <c:lblOffset val="100"/>
        <c:noMultiLvlLbl val="0"/>
      </c:catAx>
      <c:valAx>
        <c:axId val="1603238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322304"/>
        <c:crosses val="autoZero"/>
        <c:crossBetween val="between"/>
      </c:valAx>
      <c:catAx>
        <c:axId val="16032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327168"/>
        <c:crosses val="autoZero"/>
        <c:auto val="1"/>
        <c:lblAlgn val="ctr"/>
        <c:lblOffset val="100"/>
        <c:noMultiLvlLbl val="0"/>
      </c:catAx>
      <c:valAx>
        <c:axId val="16032716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32563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82545931758537E-2"/>
          <c:y val="0"/>
          <c:w val="0.76324606299212594"/>
          <c:h val="1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7.5019778423730824E-2"/>
                  <c:y val="-7.90672122507899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0D-4877-9708-FE64B51B9C9B}"/>
                </c:ext>
              </c:extLst>
            </c:dLbl>
            <c:dLbl>
              <c:idx val="7"/>
              <c:layout>
                <c:manualLayout>
                  <c:x val="-0.13386976022613292"/>
                  <c:y val="0.103702977873588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0D-4877-9708-FE64B51B9C9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D-4877-9708-FE64B51B9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newtops!$B$122:$B$131</c:f>
              <c:strCache>
                <c:ptCount val="10"/>
                <c:pt idx="0">
                  <c:v>राज्य जी.एस.टी.</c:v>
                </c:pt>
                <c:pt idx="1">
                  <c:v>आय तथा व्यय पर अन्य कर</c:v>
                </c:pt>
                <c:pt idx="2">
                  <c:v>भू-राजस्व</c:v>
                </c:pt>
                <c:pt idx="3">
                  <c:v>स्टाम्प तथा पंजीकरण शुल्क</c:v>
                </c:pt>
                <c:pt idx="4">
                  <c:v>कृषि भूमि से भिन्न अचल संपत्ति पर कर</c:v>
                </c:pt>
                <c:pt idx="5">
                  <c:v>राज्य उत्पाद शुल्क</c:v>
                </c:pt>
                <c:pt idx="6">
                  <c:v>बिक्री व्यापार आदि पर कर</c:v>
                </c:pt>
                <c:pt idx="7">
                  <c:v>वाहन कर</c:v>
                </c:pt>
                <c:pt idx="8">
                  <c:v>माल तथा यात्रियों पर कर</c:v>
                </c:pt>
                <c:pt idx="9">
                  <c:v>विद्युत कर तथा शुल्क</c:v>
                </c:pt>
              </c:strCache>
            </c:strRef>
          </c:cat>
          <c:val>
            <c:numRef>
              <c:f>newtops!$C$122:$C$131</c:f>
              <c:numCache>
                <c:formatCode>0%</c:formatCode>
                <c:ptCount val="10"/>
                <c:pt idx="0">
                  <c:v>0.35924227242953466</c:v>
                </c:pt>
                <c:pt idx="1">
                  <c:v>3.1669620218976006E-3</c:v>
                </c:pt>
                <c:pt idx="2">
                  <c:v>7.4455848979627804E-3</c:v>
                </c:pt>
                <c:pt idx="3">
                  <c:v>0.16227076243855737</c:v>
                </c:pt>
                <c:pt idx="4">
                  <c:v>1.0869688172998979E-2</c:v>
                </c:pt>
                <c:pt idx="5">
                  <c:v>0.17218237132464917</c:v>
                </c:pt>
                <c:pt idx="6">
                  <c:v>0.18856377290506021</c:v>
                </c:pt>
                <c:pt idx="7">
                  <c:v>4.8571687476404696E-2</c:v>
                </c:pt>
                <c:pt idx="8" formatCode="0.00%">
                  <c:v>4.2455981608297134E-5</c:v>
                </c:pt>
                <c:pt idx="9">
                  <c:v>4.6698173373673865E-2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0D-4877-9708-FE64B51B9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382545931758537E-2"/>
          <c:y val="0"/>
          <c:w val="0.76324606299212594"/>
          <c:h val="1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6.2485085302073473E-2"/>
                  <c:y val="2.1299972717327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4-477F-BE16-A278137C3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newtops!$B$136:$B$139</c:f>
              <c:strCache>
                <c:ptCount val="4"/>
                <c:pt idx="0">
                  <c:v>वानिकी और वन्य जीवन</c:v>
                </c:pt>
                <c:pt idx="1">
                  <c:v>सिंचाई</c:v>
                </c:pt>
                <c:pt idx="2">
                  <c:v>अलौह खनन तथा धातुकर्म उद्योग</c:v>
                </c:pt>
                <c:pt idx="3">
                  <c:v>अन्य करेतर राजस्व</c:v>
                </c:pt>
              </c:strCache>
            </c:strRef>
          </c:cat>
          <c:val>
            <c:numRef>
              <c:f>newtops!$C$136:$C$139</c:f>
              <c:numCache>
                <c:formatCode>0%</c:formatCode>
                <c:ptCount val="4"/>
                <c:pt idx="0">
                  <c:v>7.5226386708261428E-2</c:v>
                </c:pt>
                <c:pt idx="1">
                  <c:v>5.1233691753334337E-2</c:v>
                </c:pt>
                <c:pt idx="2">
                  <c:v>0.5099593877208014</c:v>
                </c:pt>
                <c:pt idx="3">
                  <c:v>0.36358053381760885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4-477F-BE16-A278137C3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PCI!$A$3</c:f>
              <c:strCache>
                <c:ptCount val="1"/>
                <c:pt idx="0">
                  <c:v>Madhya Pradesh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PCI!$B$1:$J$2</c:f>
              <c:strCache>
                <c:ptCount val="9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  <c:pt idx="7">
                  <c:v>2023-24</c:v>
                </c:pt>
                <c:pt idx="8">
                  <c:v>2024-25</c:v>
                </c:pt>
              </c:strCache>
            </c:strRef>
          </c:cat>
          <c:val>
            <c:numRef>
              <c:f>PCI!$B$3:$J$3</c:f>
              <c:numCache>
                <c:formatCode>[$₹-4009]\ #,##0</c:formatCode>
                <c:ptCount val="9"/>
                <c:pt idx="0">
                  <c:v>74324.139319509006</c:v>
                </c:pt>
                <c:pt idx="1">
                  <c:v>81966.009626119529</c:v>
                </c:pt>
                <c:pt idx="2">
                  <c:v>92336.8609031753</c:v>
                </c:pt>
                <c:pt idx="3">
                  <c:v>101909.41880383121</c:v>
                </c:pt>
                <c:pt idx="4">
                  <c:v>101957.9271775345</c:v>
                </c:pt>
                <c:pt idx="5">
                  <c:v>117401.92438732114</c:v>
                </c:pt>
                <c:pt idx="6">
                  <c:v>127946.81540122339</c:v>
                </c:pt>
                <c:pt idx="7">
                  <c:v>139712.78618949302</c:v>
                </c:pt>
                <c:pt idx="8">
                  <c:v>152614.71455130831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2-4927-9488-25D456B62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5340160"/>
        <c:axId val="155338624"/>
      </c:barChart>
      <c:valAx>
        <c:axId val="1553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₹-4009]\ 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0160"/>
        <c:crosses val="autoZero"/>
        <c:crossBetween val="between"/>
      </c:valAx>
      <c:catAx>
        <c:axId val="1553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38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accent2"/>
      </a:solidFill>
      <a:round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MoneyComeFrom!$C$4</c:f>
              <c:strCache>
                <c:ptCount val="1"/>
                <c:pt idx="0">
                  <c:v>Percentage (%)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FC-4EDE-8CE0-5A75AE4858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FC-4EDE-8CE0-5A75AE4858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FC-4EDE-8CE0-5A75AE4858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FC-4EDE-8CE0-5A75AE4858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FC-4EDE-8CE0-5A75AE485814}"/>
              </c:ext>
            </c:extLst>
          </c:dPt>
          <c:dLbls>
            <c:dLbl>
              <c:idx val="1"/>
              <c:layout>
                <c:manualLayout>
                  <c:x val="0.2073882047958522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FC-4EDE-8CE0-5A75AE4858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7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MoneyComeFrom!$B$5:$B$9</c:f>
              <c:strCache>
                <c:ptCount val="5"/>
                <c:pt idx="0">
                  <c:v>स्वयं का कर राजस्व</c:v>
                </c:pt>
                <c:pt idx="1">
                  <c:v>वित्तीय हस्तांतरण / कर बंटवारा</c:v>
                </c:pt>
                <c:pt idx="2">
                  <c:v>स्वयं का गैर-कर राजस्व</c:v>
                </c:pt>
                <c:pt idx="3">
                  <c:v>अनुदान सहायता</c:v>
                </c:pt>
                <c:pt idx="4">
                  <c:v>पूंजीगत प्राप्ति</c:v>
                </c:pt>
              </c:strCache>
            </c:strRef>
          </c:cat>
          <c:val>
            <c:numRef>
              <c:f>MoneyComeFrom!$C$5:$C$9</c:f>
              <c:numCache>
                <c:formatCode>0.00</c:formatCode>
                <c:ptCount val="5"/>
                <c:pt idx="0">
                  <c:v>0.30217713022121068</c:v>
                </c:pt>
                <c:pt idx="1">
                  <c:v>0.28797652434670518</c:v>
                </c:pt>
                <c:pt idx="2">
                  <c:v>6.2645758843784968E-2</c:v>
                </c:pt>
                <c:pt idx="3">
                  <c:v>0.13997253243581678</c:v>
                </c:pt>
                <c:pt idx="4">
                  <c:v>0.20722805415248408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AFC-4EDE-8CE0-5A75AE4858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76200" cap="flat" cmpd="sng" algn="ctr">
      <a:solidFill>
        <a:schemeClr val="bg2"/>
      </a:solidFill>
      <a:round/>
    </a:ln>
    <a:effectLst/>
  </c:spPr>
  <c:txPr>
    <a:bodyPr/>
    <a:lstStyle/>
    <a:p>
      <a:pPr>
        <a:defRPr sz="900" b="1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D9-B87C-93CFA2361D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D9-B87C-93CFA2361D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D9-B87C-93CFA2361D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3D-49D9-B87C-93CFA2361D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3D-49D9-B87C-93CFA2361D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3D-49D9-B87C-93CFA2361D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3D-49D9-B87C-93CFA2361DF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3D-49D9-B87C-93CFA2361DF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3D-49D9-B87C-93CFA2361DF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93D-49D9-B87C-93CFA2361DF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93D-49D9-B87C-93CFA2361DF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93D-49D9-B87C-93CFA2361DF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93D-49D9-B87C-93CFA2361DF5}"/>
              </c:ext>
            </c:extLst>
          </c:dPt>
          <c:dLbls>
            <c:dLbl>
              <c:idx val="5"/>
              <c:layout>
                <c:manualLayout>
                  <c:x val="5.297600498597702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3D-49D9-B87C-93CFA2361DF5}"/>
                </c:ext>
              </c:extLst>
            </c:dLbl>
            <c:dLbl>
              <c:idx val="6"/>
              <c:layout>
                <c:manualLayout>
                  <c:x val="4.2364840875059517E-3"/>
                  <c:y val="0.14551829550718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1594693025003"/>
                      <c:h val="5.39138490041685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93D-49D9-B87C-93CFA2361DF5}"/>
                </c:ext>
              </c:extLst>
            </c:dLbl>
            <c:dLbl>
              <c:idx val="7"/>
              <c:layout>
                <c:manualLayout>
                  <c:x val="-1.1006869066710312E-2"/>
                  <c:y val="-3.92156862745098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7461351300325"/>
                      <c:h val="0.11717647058823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93D-49D9-B87C-93CFA2361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WhereDoesMoneyGo!$B$5:$B$17</c:f>
              <c:strCache>
                <c:ptCount val="13"/>
                <c:pt idx="0">
                  <c:v>बुनियादी ढाँचा</c:v>
                </c:pt>
                <c:pt idx="1">
                  <c:v>कृषि</c:v>
                </c:pt>
                <c:pt idx="2">
                  <c:v>स्वास्थ्य</c:v>
                </c:pt>
                <c:pt idx="3">
                  <c:v>शिक्षा</c:v>
                </c:pt>
                <c:pt idx="4">
                  <c:v>सामाजिक क्षेत्र</c:v>
                </c:pt>
                <c:pt idx="5">
                  <c:v>शहरी एवं ग्रामीण क्षेत्र</c:v>
                </c:pt>
                <c:pt idx="6">
                  <c:v>संस्कृति</c:v>
                </c:pt>
                <c:pt idx="7">
                  <c:v>रोज़गार क्षेत्र</c:v>
                </c:pt>
                <c:pt idx="8">
                  <c:v>सामान्य सेवाएँ</c:v>
                </c:pt>
                <c:pt idx="9">
                  <c:v>अन्य सेवाएँ</c:v>
                </c:pt>
                <c:pt idx="10">
                  <c:v>ब्याज भुगतान</c:v>
                </c:pt>
                <c:pt idx="11">
                  <c:v>पेंशन</c:v>
                </c:pt>
                <c:pt idx="12">
                  <c:v>ऋण पुनर्भुगतान</c:v>
                </c:pt>
              </c:strCache>
            </c:strRef>
          </c:cat>
          <c:val>
            <c:numRef>
              <c:f>WhereDoesMoneyGo!$C$5:$C$17</c:f>
              <c:numCache>
                <c:formatCode>0.00</c:formatCode>
                <c:ptCount val="13"/>
                <c:pt idx="0">
                  <c:v>0.11198379038594052</c:v>
                </c:pt>
                <c:pt idx="1">
                  <c:v>8.8635464377913864E-2</c:v>
                </c:pt>
                <c:pt idx="2">
                  <c:v>0.12885163230827937</c:v>
                </c:pt>
                <c:pt idx="3">
                  <c:v>0.10348192844649948</c:v>
                </c:pt>
                <c:pt idx="4">
                  <c:v>5.4810482419539078E-2</c:v>
                </c:pt>
                <c:pt idx="5">
                  <c:v>0.14068512524162827</c:v>
                </c:pt>
                <c:pt idx="6" formatCode="0.000">
                  <c:v>4.7211657576317831E-3</c:v>
                </c:pt>
                <c:pt idx="7">
                  <c:v>1.3924863247680724E-2</c:v>
                </c:pt>
                <c:pt idx="8">
                  <c:v>9.3068783577631528E-2</c:v>
                </c:pt>
                <c:pt idx="9">
                  <c:v>3.7121263667180202E-2</c:v>
                </c:pt>
                <c:pt idx="10">
                  <c:v>7.6964260760325962E-2</c:v>
                </c:pt>
                <c:pt idx="11">
                  <c:v>6.718572547108391E-2</c:v>
                </c:pt>
                <c:pt idx="12">
                  <c:v>7.8565514338666514E-2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93D-49D9-B87C-93CFA2361D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98531119552114E-2"/>
          <c:y val="2.171397622486481E-2"/>
          <c:w val="0.9300360942845487"/>
          <c:h val="0.90068353516275956"/>
        </c:manualLayout>
      </c:layout>
      <c:doughnutChart>
        <c:varyColors val="1"/>
        <c:ser>
          <c:idx val="0"/>
          <c:order val="0"/>
          <c:explosion val="1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5614-4883-AFED-786D917FA4A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  <a:r>
                      <a:rPr lang="hi-IN" dirty="0"/>
                      <a:t>7</a:t>
                    </a:r>
                    <a:r>
                      <a:rPr lang="en-US" dirty="0"/>
                      <a:t>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4-4883-AFED-786D917FA4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hi-IN" dirty="0"/>
                      <a:t>5</a:t>
                    </a:r>
                    <a:r>
                      <a:rPr lang="en-US" dirty="0"/>
                      <a:t>.</a:t>
                    </a:r>
                    <a:r>
                      <a:rPr lang="hi-IN" dirty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C5-4FF1-9E74-44280DBCDF74}"/>
                </c:ext>
              </c:extLst>
            </c:dLbl>
            <c:dLbl>
              <c:idx val="2"/>
              <c:layout>
                <c:manualLayout>
                  <c:x val="-3.4565247736006652E-3"/>
                  <c:y val="-5.01049125854702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4-4883-AFED-786D917FA4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Sector!$I$123:$I$125</c:f>
              <c:strCache>
                <c:ptCount val="3"/>
                <c:pt idx="0">
                  <c:v>सामान्य </c:v>
                </c:pt>
                <c:pt idx="1">
                  <c:v>अनुसूचित जनजाति (सब स्कीम) </c:v>
                </c:pt>
                <c:pt idx="2">
                  <c:v>अनुसूचित जाति (सब स्कीम) </c:v>
                </c:pt>
              </c:strCache>
            </c:strRef>
          </c:cat>
          <c:val>
            <c:numRef>
              <c:f>Sector!$J$123:$J$125</c:f>
              <c:numCache>
                <c:formatCode>0.00%</c:formatCode>
                <c:ptCount val="3"/>
                <c:pt idx="0">
                  <c:v>0.60600000000000065</c:v>
                </c:pt>
                <c:pt idx="1">
                  <c:v>0.23400000000000001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4-4883-AFED-786D917FA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7"/>
      </c:doughnutChart>
    </c:plotArea>
    <c:legend>
      <c:legendPos val="r"/>
      <c:layout>
        <c:manualLayout>
          <c:xMode val="edge"/>
          <c:yMode val="edge"/>
          <c:x val="0.72589952571718064"/>
          <c:y val="0.27236148890480255"/>
          <c:w val="0.27201263012561788"/>
          <c:h val="0.2553710331663087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Arial Unicode MS" pitchFamily="34" charset="-128"/>
          <a:ea typeface="Arial Unicode MS" pitchFamily="34" charset="-128"/>
          <a:cs typeface="Arial Unicode MS" pitchFamily="34" charset="-128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88808664259905"/>
          <c:y val="5.8333570693240133E-2"/>
          <c:w val="0.87003610108303253"/>
          <c:h val="0.716669582802663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newtops!$B$70</c:f>
              <c:strCache>
                <c:ptCount val="1"/>
                <c:pt idx="0">
                  <c:v>राजस्व व्यय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8273E-3"/>
                  <c:y val="0.26388888888889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67-44F7-B143-B3149321C468}"/>
                </c:ext>
              </c:extLst>
            </c:dLbl>
            <c:dLbl>
              <c:idx val="1"/>
              <c:layout>
                <c:manualLayout>
                  <c:x val="5.5555555555555558E-3"/>
                  <c:y val="0.26851851851851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7-44F7-B143-B3149321C468}"/>
                </c:ext>
              </c:extLst>
            </c:dLbl>
            <c:dLbl>
              <c:idx val="2"/>
              <c:layout>
                <c:manualLayout>
                  <c:x val="5.5555555555556061E-3"/>
                  <c:y val="0.27777777777778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67-44F7-B143-B3149321C468}"/>
                </c:ext>
              </c:extLst>
            </c:dLbl>
            <c:dLbl>
              <c:idx val="3"/>
              <c:layout>
                <c:manualLayout>
                  <c:x val="0"/>
                  <c:y val="0.29166666666667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67-44F7-B143-B3149321C468}"/>
                </c:ext>
              </c:extLst>
            </c:dLbl>
            <c:dLbl>
              <c:idx val="4"/>
              <c:layout>
                <c:manualLayout>
                  <c:x val="8.3333333333333367E-3"/>
                  <c:y val="0.24537037037037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67-44F7-B143-B3149321C468}"/>
                </c:ext>
              </c:extLst>
            </c:dLbl>
            <c:dLbl>
              <c:idx val="5"/>
              <c:layout>
                <c:manualLayout>
                  <c:x val="2.777777777777754E-3"/>
                  <c:y val="0.27777777777778118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 algn="ctr">
                    <a:defRPr sz="16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67-44F7-B143-B3149321C4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sz="16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newtops!$C$69:$H$69</c:f>
              <c:strCache>
                <c:ptCount val="6"/>
                <c:pt idx="0">
                  <c:v>2021-22  लेखा</c:v>
                </c:pt>
                <c:pt idx="1">
                  <c:v>2022-23  लेखा</c:v>
                </c:pt>
                <c:pt idx="2">
                  <c:v>2023-24  लेखा</c:v>
                </c:pt>
                <c:pt idx="3">
                  <c:v>2024-25  लेखा</c:v>
                </c:pt>
                <c:pt idx="4">
                  <c:v>2025-26  पु.अ.</c:v>
                </c:pt>
                <c:pt idx="5">
                  <c:v>2026-27  ब.अ.</c:v>
                </c:pt>
              </c:strCache>
            </c:strRef>
          </c:cat>
          <c:val>
            <c:numRef>
              <c:f>newtops!$C$70:$H$70</c:f>
              <c:numCache>
                <c:formatCode>#,##0</c:formatCode>
                <c:ptCount val="6"/>
                <c:pt idx="0">
                  <c:v>181061.31</c:v>
                </c:pt>
                <c:pt idx="1">
                  <c:v>199895.28</c:v>
                </c:pt>
                <c:pt idx="2">
                  <c:v>221538.27000000011</c:v>
                </c:pt>
                <c:pt idx="3">
                  <c:v>248925.28</c:v>
                </c:pt>
                <c:pt idx="4">
                  <c:v>279226.38</c:v>
                </c:pt>
                <c:pt idx="5">
                  <c:v>308658.95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67-44F7-B143-B3149321C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42"/>
        <c:shape val="box"/>
        <c:axId val="156324224"/>
        <c:axId val="156325760"/>
        <c:axId val="0"/>
      </c:bar3DChart>
      <c:catAx>
        <c:axId val="15632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325760"/>
        <c:crosses val="autoZero"/>
        <c:auto val="1"/>
        <c:lblAlgn val="ctr"/>
        <c:lblOffset val="100"/>
        <c:noMultiLvlLbl val="0"/>
      </c:catAx>
      <c:valAx>
        <c:axId val="1563257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324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4827586206895"/>
          <c:y val="0.12832929782082481"/>
          <c:w val="0.86569872958258776"/>
          <c:h val="0.69249394673122899"/>
        </c:manualLayout>
      </c:layout>
      <c:lineChart>
        <c:grouping val="standard"/>
        <c:varyColors val="0"/>
        <c:ser>
          <c:idx val="0"/>
          <c:order val="0"/>
          <c:tx>
            <c:strRef>
              <c:f>'graph-hindi-new'!$C$9</c:f>
              <c:strCache>
                <c:ptCount val="1"/>
                <c:pt idx="0">
                  <c:v>Interest as % of Revenue Receipts</c:v>
                </c:pt>
              </c:strCache>
            </c:strRef>
          </c:tx>
          <c:spPr>
            <a:ln w="635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'graph-hindi-new'!$X$2:$AC$2</c:f>
              <c:strCache>
                <c:ptCount val="6"/>
                <c:pt idx="0">
                  <c:v>21-22</c:v>
                </c:pt>
                <c:pt idx="1">
                  <c:v>22-23</c:v>
                </c:pt>
                <c:pt idx="2">
                  <c:v>23-24</c:v>
                </c:pt>
                <c:pt idx="3">
                  <c:v>24-25</c:v>
                </c:pt>
                <c:pt idx="4">
                  <c:v>25-26 RE</c:v>
                </c:pt>
                <c:pt idx="5">
                  <c:v>26-27 BE</c:v>
                </c:pt>
              </c:strCache>
            </c:strRef>
          </c:cat>
          <c:val>
            <c:numRef>
              <c:f>'graph-hindi-new'!$X$9:$AC$9</c:f>
              <c:numCache>
                <c:formatCode>0.00%</c:formatCode>
                <c:ptCount val="6"/>
                <c:pt idx="0">
                  <c:v>9.9237797702068337E-2</c:v>
                </c:pt>
                <c:pt idx="1">
                  <c:v>9.5365622545330264E-2</c:v>
                </c:pt>
                <c:pt idx="2">
                  <c:v>9.8700166071257395E-2</c:v>
                </c:pt>
                <c:pt idx="3">
                  <c:v>0.10334541058944888</c:v>
                </c:pt>
                <c:pt idx="4">
                  <c:v>0.11024445335454568</c:v>
                </c:pt>
                <c:pt idx="5">
                  <c:v>0.10927887769551219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C2-4C41-9E26-E064820D1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505600"/>
        <c:axId val="156507136"/>
      </c:lineChart>
      <c:catAx>
        <c:axId val="15650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2000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defRPr>
            </a:pPr>
            <a:endParaRPr lang="en-US"/>
          </a:p>
        </c:txPr>
        <c:crossAx val="156507136"/>
        <c:crosses val="autoZero"/>
        <c:auto val="1"/>
        <c:lblAlgn val="ctr"/>
        <c:lblOffset val="100"/>
        <c:noMultiLvlLbl val="0"/>
      </c:catAx>
      <c:valAx>
        <c:axId val="156507136"/>
        <c:scaling>
          <c:orientation val="minMax"/>
          <c:min val="0.0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650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13245-2858-490D-B0BB-33A66A7AFA21}" type="doc">
      <dgm:prSet loTypeId="urn:microsoft.com/office/officeart/2005/8/layout/lProcess2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939DABE-2763-4878-A664-091A371F263B}">
      <dgm:prSet phldrT="[Text]" custT="1"/>
      <dgm:spPr/>
      <dgm:t>
        <a:bodyPr/>
        <a:lstStyle/>
        <a:p>
          <a:r>
            <a:rPr lang="hi-IN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1D84ECF-F3F6-4060-BF12-5B6E34B9077E}" type="parTrans" cxnId="{55B2B814-4740-4621-A201-D20E7F5A7C0F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9E59EDC-2BDA-418C-B737-2DF365270531}" type="sibTrans" cxnId="{55B2B814-4740-4621-A201-D20E7F5A7C0F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E4CA8F63-EFC9-4181-81C3-DBC2AD59EAD1}">
      <dgm:prSet phldrT="[Text]" custT="1"/>
      <dgm:spPr/>
      <dgm:t>
        <a:bodyPr/>
        <a:lstStyle/>
        <a:p>
          <a:pPr algn="ctr"/>
          <a:r>
            <a:rPr lang="hi-IN" sz="16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गरीब कल्याण</a:t>
          </a:r>
          <a:endParaRPr lang="en-US" sz="16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979C662-056B-4214-98C9-305F35CC5877}" type="parTrans" cxnId="{25E7AC23-7E71-44CA-8A5A-F72570839445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49894D2-510F-4019-BDC2-DB028860CC43}" type="sibTrans" cxnId="{25E7AC23-7E71-44CA-8A5A-F72570839445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F1488F2-7FDD-45A7-B823-16DF0791F4C7}">
      <dgm:prSet phldrT="[Text]" custT="1"/>
      <dgm:spPr/>
      <dgm:t>
        <a:bodyPr/>
        <a:lstStyle/>
        <a:p>
          <a:r>
            <a:rPr lang="hi-IN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15A1A21-AA12-478F-8BCB-660710052D61}" type="parTrans" cxnId="{24D86469-FDFC-493E-8E9E-1A4F037C5FDE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82A85D-C958-4A37-9C40-296450CD01CD}" type="sibTrans" cxnId="{24D86469-FDFC-493E-8E9E-1A4F037C5FDE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3154F829-B15B-4D84-8E62-8D95029D9868}">
      <dgm:prSet phldrT="[Text]" custT="1"/>
      <dgm:spPr/>
      <dgm:t>
        <a:bodyPr/>
        <a:lstStyle/>
        <a:p>
          <a:r>
            <a:rPr lang="hi-IN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7367265-34C4-4C4B-98DE-9AAF95DDEADD}" type="parTrans" cxnId="{04523F89-B796-4BB2-97F3-9EE5901F4FD6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CC4259DB-7CA0-4AA7-8729-056BC54F73EA}" type="sibTrans" cxnId="{04523F89-B796-4BB2-97F3-9EE5901F4FD6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4EA755E2-573B-4F2D-AC91-D498BDFFD92D}">
      <dgm:prSet phldrT="[Text]" custT="1"/>
      <dgm:spPr/>
      <dgm:t>
        <a:bodyPr/>
        <a:lstStyle/>
        <a:p>
          <a:r>
            <a:rPr lang="hi-IN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46F9C16-3B5C-4120-B27C-EA475D8B2752}" type="parTrans" cxnId="{877FF540-3E3A-49C8-8FE5-6E0FA3EB8D92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9CBA09CD-6978-409C-9111-071A3FA86F82}" type="sibTrans" cxnId="{877FF540-3E3A-49C8-8FE5-6E0FA3EB8D92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FF7EBA24-78AD-4EDF-A0B0-708745B5D422}">
      <dgm:prSet phldrT="[Text]" custT="1"/>
      <dgm:spPr/>
      <dgm:t>
        <a:bodyPr/>
        <a:lstStyle/>
        <a:p>
          <a:pPr algn="ctr"/>
          <a:r>
            <a:rPr lang="hi-IN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अन्न दाता</a:t>
          </a:r>
          <a:endParaRPr lang="en-US" sz="24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A77D7129-FA6B-4B40-8530-5B74D70D8E97}" type="parTrans" cxnId="{2DC8E588-A12F-41B3-84F3-2A2C16CD7D82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5F10A8D-61A1-4A19-9F3B-9DFA9CCF46FD}" type="sibTrans" cxnId="{2DC8E588-A12F-41B3-84F3-2A2C16CD7D82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759F655-C558-44CA-95E1-BA97FB208172}">
      <dgm:prSet phldrT="[Text]" custT="1"/>
      <dgm:spPr/>
      <dgm:t>
        <a:bodyPr/>
        <a:lstStyle/>
        <a:p>
          <a:pPr algn="ctr"/>
          <a:r>
            <a:rPr lang="hi-I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युवा शक्ति</a:t>
          </a:r>
          <a:endParaRPr lang="en-US" sz="20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3D4D4F1-5E01-4C76-B2B5-ADDEA2666E26}" type="parTrans" cxnId="{3BD92BB7-561E-4C93-ACA6-8D8FE8ACC88D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8923217A-A7D5-4201-8DEE-8111D9FB849C}" type="sibTrans" cxnId="{3BD92BB7-561E-4C93-ACA6-8D8FE8ACC88D}">
      <dgm:prSet/>
      <dgm:spPr/>
      <dgm:t>
        <a:bodyPr/>
        <a:lstStyle/>
        <a:p>
          <a:endParaRPr lang="en-US" sz="3200" b="1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5A2D0ED-C548-4893-A11E-5FD4252B9567}">
      <dgm:prSet phldrT="[Text]" custT="1"/>
      <dgm:spPr/>
      <dgm:t>
        <a:bodyPr/>
        <a:lstStyle/>
        <a:p>
          <a:r>
            <a:rPr lang="hi-I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नारी शक्ति</a:t>
          </a:r>
          <a:endParaRPr lang="en-US" dirty="0"/>
        </a:p>
      </dgm:t>
    </dgm:pt>
    <dgm:pt modelId="{94FF5DCA-5774-46AD-AC07-96DD85A5B1F3}" type="parTrans" cxnId="{38B30B4E-DCB5-42DE-8BA9-E089E3AB7BAE}">
      <dgm:prSet/>
      <dgm:spPr/>
      <dgm:t>
        <a:bodyPr/>
        <a:lstStyle/>
        <a:p>
          <a:endParaRPr lang="en-US"/>
        </a:p>
      </dgm:t>
    </dgm:pt>
    <dgm:pt modelId="{EAAB9595-A136-4345-AB04-6D40678D5B53}" type="sibTrans" cxnId="{38B30B4E-DCB5-42DE-8BA9-E089E3AB7BAE}">
      <dgm:prSet/>
      <dgm:spPr/>
      <dgm:t>
        <a:bodyPr/>
        <a:lstStyle/>
        <a:p>
          <a:endParaRPr lang="en-US"/>
        </a:p>
      </dgm:t>
    </dgm:pt>
    <dgm:pt modelId="{17C10F8D-9467-4F26-B6C9-5314DE989996}">
      <dgm:prSet phldrT="[Text]" custT="1"/>
      <dgm:spPr/>
      <dgm:t>
        <a:bodyPr/>
        <a:lstStyle/>
        <a:p>
          <a:r>
            <a:rPr lang="en-GB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9B4F71F-0B08-4EFF-8B64-C28D403D3F0E}" type="parTrans" cxnId="{7D2B4056-6DAB-4415-81DC-5E039C107C96}">
      <dgm:prSet/>
      <dgm:spPr/>
      <dgm:t>
        <a:bodyPr/>
        <a:lstStyle/>
        <a:p>
          <a:endParaRPr lang="en-US"/>
        </a:p>
      </dgm:t>
    </dgm:pt>
    <dgm:pt modelId="{8A61503B-DEA0-4B0D-89F8-5A36499F1487}" type="sibTrans" cxnId="{7D2B4056-6DAB-4415-81DC-5E039C107C96}">
      <dgm:prSet/>
      <dgm:spPr/>
      <dgm:t>
        <a:bodyPr/>
        <a:lstStyle/>
        <a:p>
          <a:endParaRPr lang="en-US"/>
        </a:p>
      </dgm:t>
    </dgm:pt>
    <dgm:pt modelId="{14372195-3BC3-47EB-99AE-5EF21E7A4516}">
      <dgm:prSet phldrT="[Text]" custT="1"/>
      <dgm:spPr/>
      <dgm:t>
        <a:bodyPr/>
        <a:lstStyle/>
        <a:p>
          <a:r>
            <a:rPr lang="hi-IN" sz="1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इन्फ्रा स्ट्रकचर</a:t>
          </a:r>
          <a:endParaRPr lang="en-US" sz="1000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13F9963E-6B6F-411B-A152-51AD980B67C8}" type="parTrans" cxnId="{EC9367E7-19B4-4BAD-88CF-0CB5363F6B1B}">
      <dgm:prSet/>
      <dgm:spPr/>
      <dgm:t>
        <a:bodyPr/>
        <a:lstStyle/>
        <a:p>
          <a:endParaRPr lang="en-US"/>
        </a:p>
      </dgm:t>
    </dgm:pt>
    <dgm:pt modelId="{74E89B54-9105-4D5C-81C6-DCD46AA78AC6}" type="sibTrans" cxnId="{EC9367E7-19B4-4BAD-88CF-0CB5363F6B1B}">
      <dgm:prSet/>
      <dgm:spPr/>
      <dgm:t>
        <a:bodyPr/>
        <a:lstStyle/>
        <a:p>
          <a:endParaRPr lang="en-US"/>
        </a:p>
      </dgm:t>
    </dgm:pt>
    <dgm:pt modelId="{B385F660-E245-4026-A91F-407C6FA538BB}">
      <dgm:prSet phldrT="[Text]" custT="1"/>
      <dgm:spPr/>
      <dgm:t>
        <a:bodyPr/>
        <a:lstStyle/>
        <a:p>
          <a:r>
            <a:rPr lang="en-IN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</a:t>
          </a:r>
          <a:endParaRPr lang="en-US" sz="4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19B7C19-1EDC-4A74-BA0E-9B4D56505542}" type="parTrans" cxnId="{0602C4E0-C8D2-417E-A92C-9CEB122AFC69}">
      <dgm:prSet/>
      <dgm:spPr/>
      <dgm:t>
        <a:bodyPr/>
        <a:lstStyle/>
        <a:p>
          <a:endParaRPr lang="en-US"/>
        </a:p>
      </dgm:t>
    </dgm:pt>
    <dgm:pt modelId="{75D24297-660C-47F2-BF37-310E90E228CD}" type="sibTrans" cxnId="{0602C4E0-C8D2-417E-A92C-9CEB122AFC69}">
      <dgm:prSet/>
      <dgm:spPr/>
      <dgm:t>
        <a:bodyPr/>
        <a:lstStyle/>
        <a:p>
          <a:endParaRPr lang="en-US"/>
        </a:p>
      </dgm:t>
    </dgm:pt>
    <dgm:pt modelId="{E1F3D928-EE2B-496A-98DD-F90D524FF78B}">
      <dgm:prSet phldrT="[Text]"/>
      <dgm:spPr/>
      <dgm:t>
        <a:bodyPr/>
        <a:lstStyle/>
        <a:p>
          <a:r>
            <a:rPr lang="hi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इन्डस्ट्री</a:t>
          </a:r>
          <a:endParaRPr lang="en-US" b="1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5E8C57D1-3121-4BDA-84CD-0718F0191AA0}" type="parTrans" cxnId="{65845F11-8BD4-42BD-9D41-A42DF3B1163F}">
      <dgm:prSet/>
      <dgm:spPr/>
      <dgm:t>
        <a:bodyPr/>
        <a:lstStyle/>
        <a:p>
          <a:endParaRPr lang="en-US"/>
        </a:p>
      </dgm:t>
    </dgm:pt>
    <dgm:pt modelId="{DA65CAA8-270A-4828-825E-B54B7BADC2F9}" type="sibTrans" cxnId="{65845F11-8BD4-42BD-9D41-A42DF3B1163F}">
      <dgm:prSet/>
      <dgm:spPr/>
      <dgm:t>
        <a:bodyPr/>
        <a:lstStyle/>
        <a:p>
          <a:endParaRPr lang="en-US"/>
        </a:p>
      </dgm:t>
    </dgm:pt>
    <dgm:pt modelId="{04281DE4-AFAD-475E-B4F4-8EC5E7C9E9E4}" type="pres">
      <dgm:prSet presAssocID="{41913245-2858-490D-B0BB-33A66A7AFA21}" presName="theList" presStyleCnt="0">
        <dgm:presLayoutVars>
          <dgm:dir/>
          <dgm:animLvl val="lvl"/>
          <dgm:resizeHandles val="exact"/>
        </dgm:presLayoutVars>
      </dgm:prSet>
      <dgm:spPr/>
    </dgm:pt>
    <dgm:pt modelId="{DB39F882-4F7B-41A0-9D92-8C1D9020399B}" type="pres">
      <dgm:prSet presAssocID="{6939DABE-2763-4878-A664-091A371F263B}" presName="compNode" presStyleCnt="0"/>
      <dgm:spPr/>
    </dgm:pt>
    <dgm:pt modelId="{71E923D6-63B8-4763-B1A2-20C4DF38D533}" type="pres">
      <dgm:prSet presAssocID="{6939DABE-2763-4878-A664-091A371F263B}" presName="aNode" presStyleLbl="bgShp" presStyleIdx="0" presStyleCnt="6"/>
      <dgm:spPr/>
    </dgm:pt>
    <dgm:pt modelId="{C3FB5929-5FD6-473F-9088-97308C3D9C60}" type="pres">
      <dgm:prSet presAssocID="{6939DABE-2763-4878-A664-091A371F263B}" presName="textNode" presStyleLbl="bgShp" presStyleIdx="0" presStyleCnt="6"/>
      <dgm:spPr/>
    </dgm:pt>
    <dgm:pt modelId="{6925175F-B222-4FD3-806A-8F16D79A9BE9}" type="pres">
      <dgm:prSet presAssocID="{6939DABE-2763-4878-A664-091A371F263B}" presName="compChildNode" presStyleCnt="0"/>
      <dgm:spPr/>
    </dgm:pt>
    <dgm:pt modelId="{5D1026C0-EADD-45BA-8868-BBD3333D09AF}" type="pres">
      <dgm:prSet presAssocID="{6939DABE-2763-4878-A664-091A371F263B}" presName="theInnerList" presStyleCnt="0"/>
      <dgm:spPr/>
    </dgm:pt>
    <dgm:pt modelId="{9B45F0C8-EB37-4EDA-81DF-E266C604A1BB}" type="pres">
      <dgm:prSet presAssocID="{E4CA8F63-EFC9-4181-81C3-DBC2AD59EAD1}" presName="childNode" presStyleLbl="node1" presStyleIdx="0" presStyleCnt="6">
        <dgm:presLayoutVars>
          <dgm:bulletEnabled val="1"/>
        </dgm:presLayoutVars>
      </dgm:prSet>
      <dgm:spPr/>
    </dgm:pt>
    <dgm:pt modelId="{984B4FC4-7F04-414B-9F32-F231EB01A356}" type="pres">
      <dgm:prSet presAssocID="{6939DABE-2763-4878-A664-091A371F263B}" presName="aSpace" presStyleCnt="0"/>
      <dgm:spPr/>
    </dgm:pt>
    <dgm:pt modelId="{5553E055-36A2-4AA8-BD32-E8E5C9637383}" type="pres">
      <dgm:prSet presAssocID="{CF1488F2-7FDD-45A7-B823-16DF0791F4C7}" presName="compNode" presStyleCnt="0"/>
      <dgm:spPr/>
    </dgm:pt>
    <dgm:pt modelId="{76FDCE0E-399C-4D85-BF8B-A04006DE5F91}" type="pres">
      <dgm:prSet presAssocID="{CF1488F2-7FDD-45A7-B823-16DF0791F4C7}" presName="aNode" presStyleLbl="bgShp" presStyleIdx="1" presStyleCnt="6"/>
      <dgm:spPr/>
    </dgm:pt>
    <dgm:pt modelId="{60114941-BE7F-436D-880F-40BCDCB30920}" type="pres">
      <dgm:prSet presAssocID="{CF1488F2-7FDD-45A7-B823-16DF0791F4C7}" presName="textNode" presStyleLbl="bgShp" presStyleIdx="1" presStyleCnt="6"/>
      <dgm:spPr/>
    </dgm:pt>
    <dgm:pt modelId="{FA140A09-6070-46B5-8F37-94AEC8357C35}" type="pres">
      <dgm:prSet presAssocID="{CF1488F2-7FDD-45A7-B823-16DF0791F4C7}" presName="compChildNode" presStyleCnt="0"/>
      <dgm:spPr/>
    </dgm:pt>
    <dgm:pt modelId="{466E5802-CD98-44C4-AE43-008C3B0BA9F7}" type="pres">
      <dgm:prSet presAssocID="{CF1488F2-7FDD-45A7-B823-16DF0791F4C7}" presName="theInnerList" presStyleCnt="0"/>
      <dgm:spPr/>
    </dgm:pt>
    <dgm:pt modelId="{47303852-E6E8-4A40-890B-0A98DB7DA45F}" type="pres">
      <dgm:prSet presAssocID="{7759F655-C558-44CA-95E1-BA97FB208172}" presName="childNode" presStyleLbl="node1" presStyleIdx="1" presStyleCnt="6">
        <dgm:presLayoutVars>
          <dgm:bulletEnabled val="1"/>
        </dgm:presLayoutVars>
      </dgm:prSet>
      <dgm:spPr/>
    </dgm:pt>
    <dgm:pt modelId="{2B4196AA-0A57-46F0-8589-26CB935D3438}" type="pres">
      <dgm:prSet presAssocID="{CF1488F2-7FDD-45A7-B823-16DF0791F4C7}" presName="aSpace" presStyleCnt="0"/>
      <dgm:spPr/>
    </dgm:pt>
    <dgm:pt modelId="{6CD8CFF6-425F-42A9-8C60-747015AFBEA7}" type="pres">
      <dgm:prSet presAssocID="{3154F829-B15B-4D84-8E62-8D95029D9868}" presName="compNode" presStyleCnt="0"/>
      <dgm:spPr/>
    </dgm:pt>
    <dgm:pt modelId="{85636BAD-2613-4460-902C-CF1BC1A9F82A}" type="pres">
      <dgm:prSet presAssocID="{3154F829-B15B-4D84-8E62-8D95029D9868}" presName="aNode" presStyleLbl="bgShp" presStyleIdx="2" presStyleCnt="6"/>
      <dgm:spPr/>
    </dgm:pt>
    <dgm:pt modelId="{228CC7BF-6E75-4588-8832-B2DE9FA82FD7}" type="pres">
      <dgm:prSet presAssocID="{3154F829-B15B-4D84-8E62-8D95029D9868}" presName="textNode" presStyleLbl="bgShp" presStyleIdx="2" presStyleCnt="6"/>
      <dgm:spPr/>
    </dgm:pt>
    <dgm:pt modelId="{120B0BA3-10FF-4618-BC49-E17DD932B857}" type="pres">
      <dgm:prSet presAssocID="{3154F829-B15B-4D84-8E62-8D95029D9868}" presName="compChildNode" presStyleCnt="0"/>
      <dgm:spPr/>
    </dgm:pt>
    <dgm:pt modelId="{B2D188A0-E6A4-4483-BA3A-2D6AD4BAD183}" type="pres">
      <dgm:prSet presAssocID="{3154F829-B15B-4D84-8E62-8D95029D9868}" presName="theInnerList" presStyleCnt="0"/>
      <dgm:spPr/>
    </dgm:pt>
    <dgm:pt modelId="{D8F9D5DF-B5E1-402F-ACF1-C95F014777F1}" type="pres">
      <dgm:prSet presAssocID="{FF7EBA24-78AD-4EDF-A0B0-708745B5D422}" presName="childNode" presStyleLbl="node1" presStyleIdx="2" presStyleCnt="6">
        <dgm:presLayoutVars>
          <dgm:bulletEnabled val="1"/>
        </dgm:presLayoutVars>
      </dgm:prSet>
      <dgm:spPr/>
    </dgm:pt>
    <dgm:pt modelId="{3E198500-30A7-49CA-8849-392E8E37F696}" type="pres">
      <dgm:prSet presAssocID="{3154F829-B15B-4D84-8E62-8D95029D9868}" presName="aSpace" presStyleCnt="0"/>
      <dgm:spPr/>
    </dgm:pt>
    <dgm:pt modelId="{A93767C9-E31B-41DE-95A8-E033A677E9D7}" type="pres">
      <dgm:prSet presAssocID="{4EA755E2-573B-4F2D-AC91-D498BDFFD92D}" presName="compNode" presStyleCnt="0"/>
      <dgm:spPr/>
    </dgm:pt>
    <dgm:pt modelId="{5FDA8E6F-828D-40E2-9926-13D9E8727DC7}" type="pres">
      <dgm:prSet presAssocID="{4EA755E2-573B-4F2D-AC91-D498BDFFD92D}" presName="aNode" presStyleLbl="bgShp" presStyleIdx="3" presStyleCnt="6"/>
      <dgm:spPr/>
    </dgm:pt>
    <dgm:pt modelId="{B26FC4FE-126A-4D1A-B94D-8B2D180A06E8}" type="pres">
      <dgm:prSet presAssocID="{4EA755E2-573B-4F2D-AC91-D498BDFFD92D}" presName="textNode" presStyleLbl="bgShp" presStyleIdx="3" presStyleCnt="6"/>
      <dgm:spPr/>
    </dgm:pt>
    <dgm:pt modelId="{E14CCC91-628C-4261-8B62-581D5B687852}" type="pres">
      <dgm:prSet presAssocID="{4EA755E2-573B-4F2D-AC91-D498BDFFD92D}" presName="compChildNode" presStyleCnt="0"/>
      <dgm:spPr/>
    </dgm:pt>
    <dgm:pt modelId="{51FDCD3A-D9EE-4A76-B606-FAD842A5486D}" type="pres">
      <dgm:prSet presAssocID="{4EA755E2-573B-4F2D-AC91-D498BDFFD92D}" presName="theInnerList" presStyleCnt="0"/>
      <dgm:spPr/>
    </dgm:pt>
    <dgm:pt modelId="{B929191E-4A45-4681-90F7-D02673128B14}" type="pres">
      <dgm:prSet presAssocID="{55A2D0ED-C548-4893-A11E-5FD4252B9567}" presName="childNode" presStyleLbl="node1" presStyleIdx="3" presStyleCnt="6">
        <dgm:presLayoutVars>
          <dgm:bulletEnabled val="1"/>
        </dgm:presLayoutVars>
      </dgm:prSet>
      <dgm:spPr/>
    </dgm:pt>
    <dgm:pt modelId="{FFEB70D0-BAF8-4BCD-8D4D-EDAC12332839}" type="pres">
      <dgm:prSet presAssocID="{4EA755E2-573B-4F2D-AC91-D498BDFFD92D}" presName="aSpace" presStyleCnt="0"/>
      <dgm:spPr/>
    </dgm:pt>
    <dgm:pt modelId="{7187F38A-333D-4ED7-8336-429D51FCCC5B}" type="pres">
      <dgm:prSet presAssocID="{17C10F8D-9467-4F26-B6C9-5314DE989996}" presName="compNode" presStyleCnt="0"/>
      <dgm:spPr/>
    </dgm:pt>
    <dgm:pt modelId="{C31B9171-9E9D-4234-AD21-7D9BEE221C1E}" type="pres">
      <dgm:prSet presAssocID="{17C10F8D-9467-4F26-B6C9-5314DE989996}" presName="aNode" presStyleLbl="bgShp" presStyleIdx="4" presStyleCnt="6"/>
      <dgm:spPr/>
    </dgm:pt>
    <dgm:pt modelId="{EB1C7647-2A91-43A5-AF49-6F0C8B67F9C2}" type="pres">
      <dgm:prSet presAssocID="{17C10F8D-9467-4F26-B6C9-5314DE989996}" presName="textNode" presStyleLbl="bgShp" presStyleIdx="4" presStyleCnt="6"/>
      <dgm:spPr/>
    </dgm:pt>
    <dgm:pt modelId="{3CD853C7-C334-42D2-A33F-5FB31CF1A6AF}" type="pres">
      <dgm:prSet presAssocID="{17C10F8D-9467-4F26-B6C9-5314DE989996}" presName="compChildNode" presStyleCnt="0"/>
      <dgm:spPr/>
    </dgm:pt>
    <dgm:pt modelId="{D3AA6CEE-2A56-4629-B15A-F7ED8C6F59A8}" type="pres">
      <dgm:prSet presAssocID="{17C10F8D-9467-4F26-B6C9-5314DE989996}" presName="theInnerList" presStyleCnt="0"/>
      <dgm:spPr/>
    </dgm:pt>
    <dgm:pt modelId="{5D1BCEE6-04D9-4CC5-89E0-BAD511BEB708}" type="pres">
      <dgm:prSet presAssocID="{14372195-3BC3-47EB-99AE-5EF21E7A4516}" presName="childNode" presStyleLbl="node1" presStyleIdx="4" presStyleCnt="6" custScaleX="117912">
        <dgm:presLayoutVars>
          <dgm:bulletEnabled val="1"/>
        </dgm:presLayoutVars>
      </dgm:prSet>
      <dgm:spPr/>
    </dgm:pt>
    <dgm:pt modelId="{A37748FC-1D7E-4237-B6FA-852A50BCA585}" type="pres">
      <dgm:prSet presAssocID="{17C10F8D-9467-4F26-B6C9-5314DE989996}" presName="aSpace" presStyleCnt="0"/>
      <dgm:spPr/>
    </dgm:pt>
    <dgm:pt modelId="{27A49558-2E34-4DB7-BE56-B095F3BF27A6}" type="pres">
      <dgm:prSet presAssocID="{B385F660-E245-4026-A91F-407C6FA538BB}" presName="compNode" presStyleCnt="0"/>
      <dgm:spPr/>
    </dgm:pt>
    <dgm:pt modelId="{B72733CF-27BB-4E8B-A3B2-B9E7C000C4CC}" type="pres">
      <dgm:prSet presAssocID="{B385F660-E245-4026-A91F-407C6FA538BB}" presName="aNode" presStyleLbl="bgShp" presStyleIdx="5" presStyleCnt="6"/>
      <dgm:spPr/>
    </dgm:pt>
    <dgm:pt modelId="{AE5062CF-3340-452A-8FEF-5310754F48FA}" type="pres">
      <dgm:prSet presAssocID="{B385F660-E245-4026-A91F-407C6FA538BB}" presName="textNode" presStyleLbl="bgShp" presStyleIdx="5" presStyleCnt="6"/>
      <dgm:spPr/>
    </dgm:pt>
    <dgm:pt modelId="{EA7CA01F-7461-42C3-8E9F-919BB9D335D4}" type="pres">
      <dgm:prSet presAssocID="{B385F660-E245-4026-A91F-407C6FA538BB}" presName="compChildNode" presStyleCnt="0"/>
      <dgm:spPr/>
    </dgm:pt>
    <dgm:pt modelId="{E0F7B64A-9442-46A4-B459-CBF2F0A5FE3B}" type="pres">
      <dgm:prSet presAssocID="{B385F660-E245-4026-A91F-407C6FA538BB}" presName="theInnerList" presStyleCnt="0"/>
      <dgm:spPr/>
    </dgm:pt>
    <dgm:pt modelId="{FE34D232-A37B-4362-9F0E-F0826969A1AC}" type="pres">
      <dgm:prSet presAssocID="{E1F3D928-EE2B-496A-98DD-F90D524FF78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4DF2702-878A-4EDB-9B3E-83ED58FD1B8A}" type="presOf" srcId="{55A2D0ED-C548-4893-A11E-5FD4252B9567}" destId="{B929191E-4A45-4681-90F7-D02673128B14}" srcOrd="0" destOrd="0" presId="urn:microsoft.com/office/officeart/2005/8/layout/lProcess2"/>
    <dgm:cxn modelId="{65845F11-8BD4-42BD-9D41-A42DF3B1163F}" srcId="{B385F660-E245-4026-A91F-407C6FA538BB}" destId="{E1F3D928-EE2B-496A-98DD-F90D524FF78B}" srcOrd="0" destOrd="0" parTransId="{5E8C57D1-3121-4BDA-84CD-0718F0191AA0}" sibTransId="{DA65CAA8-270A-4828-825E-B54B7BADC2F9}"/>
    <dgm:cxn modelId="{55B2B814-4740-4621-A201-D20E7F5A7C0F}" srcId="{41913245-2858-490D-B0BB-33A66A7AFA21}" destId="{6939DABE-2763-4878-A664-091A371F263B}" srcOrd="0" destOrd="0" parTransId="{21D84ECF-F3F6-4060-BF12-5B6E34B9077E}" sibTransId="{39E59EDC-2BDA-418C-B737-2DF365270531}"/>
    <dgm:cxn modelId="{25E7AC23-7E71-44CA-8A5A-F72570839445}" srcId="{6939DABE-2763-4878-A664-091A371F263B}" destId="{E4CA8F63-EFC9-4181-81C3-DBC2AD59EAD1}" srcOrd="0" destOrd="0" parTransId="{5979C662-056B-4214-98C9-305F35CC5877}" sibTransId="{B49894D2-510F-4019-BDC2-DB028860CC43}"/>
    <dgm:cxn modelId="{0718302F-89CA-4194-AA02-54CAB82652CF}" type="presOf" srcId="{CF1488F2-7FDD-45A7-B823-16DF0791F4C7}" destId="{60114941-BE7F-436D-880F-40BCDCB30920}" srcOrd="1" destOrd="0" presId="urn:microsoft.com/office/officeart/2005/8/layout/lProcess2"/>
    <dgm:cxn modelId="{27210E32-50ED-4768-9B8C-841D347C81B3}" type="presOf" srcId="{17C10F8D-9467-4F26-B6C9-5314DE989996}" destId="{C31B9171-9E9D-4234-AD21-7D9BEE221C1E}" srcOrd="0" destOrd="0" presId="urn:microsoft.com/office/officeart/2005/8/layout/lProcess2"/>
    <dgm:cxn modelId="{FD7FAE40-BC95-46E2-ABA4-AD0B58613C75}" type="presOf" srcId="{B385F660-E245-4026-A91F-407C6FA538BB}" destId="{AE5062CF-3340-452A-8FEF-5310754F48FA}" srcOrd="1" destOrd="0" presId="urn:microsoft.com/office/officeart/2005/8/layout/lProcess2"/>
    <dgm:cxn modelId="{877FF540-3E3A-49C8-8FE5-6E0FA3EB8D92}" srcId="{41913245-2858-490D-B0BB-33A66A7AFA21}" destId="{4EA755E2-573B-4F2D-AC91-D498BDFFD92D}" srcOrd="3" destOrd="0" parTransId="{946F9C16-3B5C-4120-B27C-EA475D8B2752}" sibTransId="{9CBA09CD-6978-409C-9111-071A3FA86F82}"/>
    <dgm:cxn modelId="{2D011E60-E887-49C5-9F57-4495E6D972AD}" type="presOf" srcId="{4EA755E2-573B-4F2D-AC91-D498BDFFD92D}" destId="{B26FC4FE-126A-4D1A-B94D-8B2D180A06E8}" srcOrd="1" destOrd="0" presId="urn:microsoft.com/office/officeart/2005/8/layout/lProcess2"/>
    <dgm:cxn modelId="{A15DC067-FE9A-47A6-83D1-788F5D7771C7}" type="presOf" srcId="{3154F829-B15B-4D84-8E62-8D95029D9868}" destId="{85636BAD-2613-4460-902C-CF1BC1A9F82A}" srcOrd="0" destOrd="0" presId="urn:microsoft.com/office/officeart/2005/8/layout/lProcess2"/>
    <dgm:cxn modelId="{24D86469-FDFC-493E-8E9E-1A4F037C5FDE}" srcId="{41913245-2858-490D-B0BB-33A66A7AFA21}" destId="{CF1488F2-7FDD-45A7-B823-16DF0791F4C7}" srcOrd="1" destOrd="0" parTransId="{B15A1A21-AA12-478F-8BCB-660710052D61}" sibTransId="{CC82A85D-C958-4A37-9C40-296450CD01CD}"/>
    <dgm:cxn modelId="{38B30B4E-DCB5-42DE-8BA9-E089E3AB7BAE}" srcId="{4EA755E2-573B-4F2D-AC91-D498BDFFD92D}" destId="{55A2D0ED-C548-4893-A11E-5FD4252B9567}" srcOrd="0" destOrd="0" parTransId="{94FF5DCA-5774-46AD-AC07-96DD85A5B1F3}" sibTransId="{EAAB9595-A136-4345-AB04-6D40678D5B53}"/>
    <dgm:cxn modelId="{D45D0754-4CA8-4E87-BD89-555DF2BB16E8}" type="presOf" srcId="{6939DABE-2763-4878-A664-091A371F263B}" destId="{71E923D6-63B8-4763-B1A2-20C4DF38D533}" srcOrd="0" destOrd="0" presId="urn:microsoft.com/office/officeart/2005/8/layout/lProcess2"/>
    <dgm:cxn modelId="{7D2B4056-6DAB-4415-81DC-5E039C107C96}" srcId="{41913245-2858-490D-B0BB-33A66A7AFA21}" destId="{17C10F8D-9467-4F26-B6C9-5314DE989996}" srcOrd="4" destOrd="0" parTransId="{19B4F71F-0B08-4EFF-8B64-C28D403D3F0E}" sibTransId="{8A61503B-DEA0-4B0D-89F8-5A36499F1487}"/>
    <dgm:cxn modelId="{C06B9D7D-5ACB-4000-B719-8BCFC4CDC6B3}" type="presOf" srcId="{41913245-2858-490D-B0BB-33A66A7AFA21}" destId="{04281DE4-AFAD-475E-B4F4-8EC5E7C9E9E4}" srcOrd="0" destOrd="0" presId="urn:microsoft.com/office/officeart/2005/8/layout/lProcess2"/>
    <dgm:cxn modelId="{2DC8E588-A12F-41B3-84F3-2A2C16CD7D82}" srcId="{3154F829-B15B-4D84-8E62-8D95029D9868}" destId="{FF7EBA24-78AD-4EDF-A0B0-708745B5D422}" srcOrd="0" destOrd="0" parTransId="{A77D7129-FA6B-4B40-8530-5B74D70D8E97}" sibTransId="{D5F10A8D-61A1-4A19-9F3B-9DFA9CCF46FD}"/>
    <dgm:cxn modelId="{04523F89-B796-4BB2-97F3-9EE5901F4FD6}" srcId="{41913245-2858-490D-B0BB-33A66A7AFA21}" destId="{3154F829-B15B-4D84-8E62-8D95029D9868}" srcOrd="2" destOrd="0" parTransId="{77367265-34C4-4C4B-98DE-9AAF95DDEADD}" sibTransId="{CC4259DB-7CA0-4AA7-8729-056BC54F73EA}"/>
    <dgm:cxn modelId="{8C134FA3-1382-40D6-8463-A0965157969A}" type="presOf" srcId="{3154F829-B15B-4D84-8E62-8D95029D9868}" destId="{228CC7BF-6E75-4588-8832-B2DE9FA82FD7}" srcOrd="1" destOrd="0" presId="urn:microsoft.com/office/officeart/2005/8/layout/lProcess2"/>
    <dgm:cxn modelId="{E44DDEAB-2BC0-454A-9F39-421584C0E0B8}" type="presOf" srcId="{17C10F8D-9467-4F26-B6C9-5314DE989996}" destId="{EB1C7647-2A91-43A5-AF49-6F0C8B67F9C2}" srcOrd="1" destOrd="0" presId="urn:microsoft.com/office/officeart/2005/8/layout/lProcess2"/>
    <dgm:cxn modelId="{B95BC0AE-792D-4443-A5F0-A3538B2E1C8B}" type="presOf" srcId="{CF1488F2-7FDD-45A7-B823-16DF0791F4C7}" destId="{76FDCE0E-399C-4D85-BF8B-A04006DE5F91}" srcOrd="0" destOrd="0" presId="urn:microsoft.com/office/officeart/2005/8/layout/lProcess2"/>
    <dgm:cxn modelId="{3BD92BB7-561E-4C93-ACA6-8D8FE8ACC88D}" srcId="{CF1488F2-7FDD-45A7-B823-16DF0791F4C7}" destId="{7759F655-C558-44CA-95E1-BA97FB208172}" srcOrd="0" destOrd="0" parTransId="{D3D4D4F1-5E01-4C76-B2B5-ADDEA2666E26}" sibTransId="{8923217A-A7D5-4201-8DEE-8111D9FB849C}"/>
    <dgm:cxn modelId="{00D832BC-B3CD-451A-85F4-9AB0676A2EF9}" type="presOf" srcId="{6939DABE-2763-4878-A664-091A371F263B}" destId="{C3FB5929-5FD6-473F-9088-97308C3D9C60}" srcOrd="1" destOrd="0" presId="urn:microsoft.com/office/officeart/2005/8/layout/lProcess2"/>
    <dgm:cxn modelId="{80CAD8C2-C973-44AB-AFA9-B0FD006C2162}" type="presOf" srcId="{E4CA8F63-EFC9-4181-81C3-DBC2AD59EAD1}" destId="{9B45F0C8-EB37-4EDA-81DF-E266C604A1BB}" srcOrd="0" destOrd="0" presId="urn:microsoft.com/office/officeart/2005/8/layout/lProcess2"/>
    <dgm:cxn modelId="{52971EDC-A218-4DCB-81B8-2772C95A7701}" type="presOf" srcId="{7759F655-C558-44CA-95E1-BA97FB208172}" destId="{47303852-E6E8-4A40-890B-0A98DB7DA45F}" srcOrd="0" destOrd="0" presId="urn:microsoft.com/office/officeart/2005/8/layout/lProcess2"/>
    <dgm:cxn modelId="{590A7BDF-2455-4180-811F-4D4083883E30}" type="presOf" srcId="{14372195-3BC3-47EB-99AE-5EF21E7A4516}" destId="{5D1BCEE6-04D9-4CC5-89E0-BAD511BEB708}" srcOrd="0" destOrd="0" presId="urn:microsoft.com/office/officeart/2005/8/layout/lProcess2"/>
    <dgm:cxn modelId="{0602C4E0-C8D2-417E-A92C-9CEB122AFC69}" srcId="{41913245-2858-490D-B0BB-33A66A7AFA21}" destId="{B385F660-E245-4026-A91F-407C6FA538BB}" srcOrd="5" destOrd="0" parTransId="{719B7C19-1EDC-4A74-BA0E-9B4D56505542}" sibTransId="{75D24297-660C-47F2-BF37-310E90E228CD}"/>
    <dgm:cxn modelId="{EC9367E7-19B4-4BAD-88CF-0CB5363F6B1B}" srcId="{17C10F8D-9467-4F26-B6C9-5314DE989996}" destId="{14372195-3BC3-47EB-99AE-5EF21E7A4516}" srcOrd="0" destOrd="0" parTransId="{13F9963E-6B6F-411B-A152-51AD980B67C8}" sibTransId="{74E89B54-9105-4D5C-81C6-DCD46AA78AC6}"/>
    <dgm:cxn modelId="{F91650F0-80C9-49F3-A414-B3A68215C427}" type="presOf" srcId="{FF7EBA24-78AD-4EDF-A0B0-708745B5D422}" destId="{D8F9D5DF-B5E1-402F-ACF1-C95F014777F1}" srcOrd="0" destOrd="0" presId="urn:microsoft.com/office/officeart/2005/8/layout/lProcess2"/>
    <dgm:cxn modelId="{64BBB0F0-2442-4B47-A41E-AD31247A7345}" type="presOf" srcId="{4EA755E2-573B-4F2D-AC91-D498BDFFD92D}" destId="{5FDA8E6F-828D-40E2-9926-13D9E8727DC7}" srcOrd="0" destOrd="0" presId="urn:microsoft.com/office/officeart/2005/8/layout/lProcess2"/>
    <dgm:cxn modelId="{CFD22CF9-75C5-488B-9347-B5666530E124}" type="presOf" srcId="{B385F660-E245-4026-A91F-407C6FA538BB}" destId="{B72733CF-27BB-4E8B-A3B2-B9E7C000C4CC}" srcOrd="0" destOrd="0" presId="urn:microsoft.com/office/officeart/2005/8/layout/lProcess2"/>
    <dgm:cxn modelId="{3C57B8FF-1E34-46EB-8AE3-DDDA99002CDC}" type="presOf" srcId="{E1F3D928-EE2B-496A-98DD-F90D524FF78B}" destId="{FE34D232-A37B-4362-9F0E-F0826969A1AC}" srcOrd="0" destOrd="0" presId="urn:microsoft.com/office/officeart/2005/8/layout/lProcess2"/>
    <dgm:cxn modelId="{1AE54864-C4FB-4FCC-BA94-919791D03D7E}" type="presParOf" srcId="{04281DE4-AFAD-475E-B4F4-8EC5E7C9E9E4}" destId="{DB39F882-4F7B-41A0-9D92-8C1D9020399B}" srcOrd="0" destOrd="0" presId="urn:microsoft.com/office/officeart/2005/8/layout/lProcess2"/>
    <dgm:cxn modelId="{93B914AB-3AE5-412F-8AD7-690F1E7F6D1C}" type="presParOf" srcId="{DB39F882-4F7B-41A0-9D92-8C1D9020399B}" destId="{71E923D6-63B8-4763-B1A2-20C4DF38D533}" srcOrd="0" destOrd="0" presId="urn:microsoft.com/office/officeart/2005/8/layout/lProcess2"/>
    <dgm:cxn modelId="{CCE81B7E-2DDF-4160-BD09-993C978C2EBA}" type="presParOf" srcId="{DB39F882-4F7B-41A0-9D92-8C1D9020399B}" destId="{C3FB5929-5FD6-473F-9088-97308C3D9C60}" srcOrd="1" destOrd="0" presId="urn:microsoft.com/office/officeart/2005/8/layout/lProcess2"/>
    <dgm:cxn modelId="{63F06369-F796-4AC7-8DB9-98164A3BED7E}" type="presParOf" srcId="{DB39F882-4F7B-41A0-9D92-8C1D9020399B}" destId="{6925175F-B222-4FD3-806A-8F16D79A9BE9}" srcOrd="2" destOrd="0" presId="urn:microsoft.com/office/officeart/2005/8/layout/lProcess2"/>
    <dgm:cxn modelId="{3BB8AA9D-C67A-4755-B425-B72F642F22EF}" type="presParOf" srcId="{6925175F-B222-4FD3-806A-8F16D79A9BE9}" destId="{5D1026C0-EADD-45BA-8868-BBD3333D09AF}" srcOrd="0" destOrd="0" presId="urn:microsoft.com/office/officeart/2005/8/layout/lProcess2"/>
    <dgm:cxn modelId="{0244D04C-07ED-4CF8-A362-98C4979F2F77}" type="presParOf" srcId="{5D1026C0-EADD-45BA-8868-BBD3333D09AF}" destId="{9B45F0C8-EB37-4EDA-81DF-E266C604A1BB}" srcOrd="0" destOrd="0" presId="urn:microsoft.com/office/officeart/2005/8/layout/lProcess2"/>
    <dgm:cxn modelId="{9C4D3FF6-762F-4E74-A02B-D39C9091AF92}" type="presParOf" srcId="{04281DE4-AFAD-475E-B4F4-8EC5E7C9E9E4}" destId="{984B4FC4-7F04-414B-9F32-F231EB01A356}" srcOrd="1" destOrd="0" presId="urn:microsoft.com/office/officeart/2005/8/layout/lProcess2"/>
    <dgm:cxn modelId="{AF27F2C7-BD37-4536-B2A8-9F76CC600EC1}" type="presParOf" srcId="{04281DE4-AFAD-475E-B4F4-8EC5E7C9E9E4}" destId="{5553E055-36A2-4AA8-BD32-E8E5C9637383}" srcOrd="2" destOrd="0" presId="urn:microsoft.com/office/officeart/2005/8/layout/lProcess2"/>
    <dgm:cxn modelId="{2D55C47C-078E-4394-B52D-114B629137C1}" type="presParOf" srcId="{5553E055-36A2-4AA8-BD32-E8E5C9637383}" destId="{76FDCE0E-399C-4D85-BF8B-A04006DE5F91}" srcOrd="0" destOrd="0" presId="urn:microsoft.com/office/officeart/2005/8/layout/lProcess2"/>
    <dgm:cxn modelId="{FE757D9B-9AFF-4339-B17B-C944E099F6AE}" type="presParOf" srcId="{5553E055-36A2-4AA8-BD32-E8E5C9637383}" destId="{60114941-BE7F-436D-880F-40BCDCB30920}" srcOrd="1" destOrd="0" presId="urn:microsoft.com/office/officeart/2005/8/layout/lProcess2"/>
    <dgm:cxn modelId="{FD880411-8B87-4B66-BDD3-58DBE61CB744}" type="presParOf" srcId="{5553E055-36A2-4AA8-BD32-E8E5C9637383}" destId="{FA140A09-6070-46B5-8F37-94AEC8357C35}" srcOrd="2" destOrd="0" presId="urn:microsoft.com/office/officeart/2005/8/layout/lProcess2"/>
    <dgm:cxn modelId="{2DD4D450-ADF3-4CA5-B991-CB8AF60B4F41}" type="presParOf" srcId="{FA140A09-6070-46B5-8F37-94AEC8357C35}" destId="{466E5802-CD98-44C4-AE43-008C3B0BA9F7}" srcOrd="0" destOrd="0" presId="urn:microsoft.com/office/officeart/2005/8/layout/lProcess2"/>
    <dgm:cxn modelId="{2CD13F3C-1DB2-4DC5-A6A2-6E272703F64C}" type="presParOf" srcId="{466E5802-CD98-44C4-AE43-008C3B0BA9F7}" destId="{47303852-E6E8-4A40-890B-0A98DB7DA45F}" srcOrd="0" destOrd="0" presId="urn:microsoft.com/office/officeart/2005/8/layout/lProcess2"/>
    <dgm:cxn modelId="{A97EF326-B565-480A-8168-906FA8D1EE91}" type="presParOf" srcId="{04281DE4-AFAD-475E-B4F4-8EC5E7C9E9E4}" destId="{2B4196AA-0A57-46F0-8589-26CB935D3438}" srcOrd="3" destOrd="0" presId="urn:microsoft.com/office/officeart/2005/8/layout/lProcess2"/>
    <dgm:cxn modelId="{229855EB-4EA3-43AA-94E4-C97ABE288CA8}" type="presParOf" srcId="{04281DE4-AFAD-475E-B4F4-8EC5E7C9E9E4}" destId="{6CD8CFF6-425F-42A9-8C60-747015AFBEA7}" srcOrd="4" destOrd="0" presId="urn:microsoft.com/office/officeart/2005/8/layout/lProcess2"/>
    <dgm:cxn modelId="{61B6D6D1-9839-4010-8EB8-CEAE7274A04E}" type="presParOf" srcId="{6CD8CFF6-425F-42A9-8C60-747015AFBEA7}" destId="{85636BAD-2613-4460-902C-CF1BC1A9F82A}" srcOrd="0" destOrd="0" presId="urn:microsoft.com/office/officeart/2005/8/layout/lProcess2"/>
    <dgm:cxn modelId="{AF661A81-6F6C-40F0-85A0-40C311009647}" type="presParOf" srcId="{6CD8CFF6-425F-42A9-8C60-747015AFBEA7}" destId="{228CC7BF-6E75-4588-8832-B2DE9FA82FD7}" srcOrd="1" destOrd="0" presId="urn:microsoft.com/office/officeart/2005/8/layout/lProcess2"/>
    <dgm:cxn modelId="{E21476C0-1A88-41EE-8ACA-6C156BB89632}" type="presParOf" srcId="{6CD8CFF6-425F-42A9-8C60-747015AFBEA7}" destId="{120B0BA3-10FF-4618-BC49-E17DD932B857}" srcOrd="2" destOrd="0" presId="urn:microsoft.com/office/officeart/2005/8/layout/lProcess2"/>
    <dgm:cxn modelId="{787F976C-AA75-45A8-9F45-DCDADE8B8CC0}" type="presParOf" srcId="{120B0BA3-10FF-4618-BC49-E17DD932B857}" destId="{B2D188A0-E6A4-4483-BA3A-2D6AD4BAD183}" srcOrd="0" destOrd="0" presId="urn:microsoft.com/office/officeart/2005/8/layout/lProcess2"/>
    <dgm:cxn modelId="{DA0E8B24-C4E7-49BD-9223-3B5C99DAB340}" type="presParOf" srcId="{B2D188A0-E6A4-4483-BA3A-2D6AD4BAD183}" destId="{D8F9D5DF-B5E1-402F-ACF1-C95F014777F1}" srcOrd="0" destOrd="0" presId="urn:microsoft.com/office/officeart/2005/8/layout/lProcess2"/>
    <dgm:cxn modelId="{952B4C42-7C91-4E4F-8F39-2B87E7F886DC}" type="presParOf" srcId="{04281DE4-AFAD-475E-B4F4-8EC5E7C9E9E4}" destId="{3E198500-30A7-49CA-8849-392E8E37F696}" srcOrd="5" destOrd="0" presId="urn:microsoft.com/office/officeart/2005/8/layout/lProcess2"/>
    <dgm:cxn modelId="{AE9EC670-351D-490B-AE1A-42D85502FE43}" type="presParOf" srcId="{04281DE4-AFAD-475E-B4F4-8EC5E7C9E9E4}" destId="{A93767C9-E31B-41DE-95A8-E033A677E9D7}" srcOrd="6" destOrd="0" presId="urn:microsoft.com/office/officeart/2005/8/layout/lProcess2"/>
    <dgm:cxn modelId="{BFD2A479-C478-469B-AE89-E6EE653C6035}" type="presParOf" srcId="{A93767C9-E31B-41DE-95A8-E033A677E9D7}" destId="{5FDA8E6F-828D-40E2-9926-13D9E8727DC7}" srcOrd="0" destOrd="0" presId="urn:microsoft.com/office/officeart/2005/8/layout/lProcess2"/>
    <dgm:cxn modelId="{5981E6D6-9515-4876-B4F2-2892E46F32C3}" type="presParOf" srcId="{A93767C9-E31B-41DE-95A8-E033A677E9D7}" destId="{B26FC4FE-126A-4D1A-B94D-8B2D180A06E8}" srcOrd="1" destOrd="0" presId="urn:microsoft.com/office/officeart/2005/8/layout/lProcess2"/>
    <dgm:cxn modelId="{6E16AB00-3F87-4912-99CE-0DB43ACA12C6}" type="presParOf" srcId="{A93767C9-E31B-41DE-95A8-E033A677E9D7}" destId="{E14CCC91-628C-4261-8B62-581D5B687852}" srcOrd="2" destOrd="0" presId="urn:microsoft.com/office/officeart/2005/8/layout/lProcess2"/>
    <dgm:cxn modelId="{EE60186B-685C-4445-8F6F-0F2F4AB32240}" type="presParOf" srcId="{E14CCC91-628C-4261-8B62-581D5B687852}" destId="{51FDCD3A-D9EE-4A76-B606-FAD842A5486D}" srcOrd="0" destOrd="0" presId="urn:microsoft.com/office/officeart/2005/8/layout/lProcess2"/>
    <dgm:cxn modelId="{C8B03B9B-00B2-440E-AF00-B286AB29557F}" type="presParOf" srcId="{51FDCD3A-D9EE-4A76-B606-FAD842A5486D}" destId="{B929191E-4A45-4681-90F7-D02673128B14}" srcOrd="0" destOrd="0" presId="urn:microsoft.com/office/officeart/2005/8/layout/lProcess2"/>
    <dgm:cxn modelId="{91018F93-4C10-40F4-96EC-FA011EDDF5AD}" type="presParOf" srcId="{04281DE4-AFAD-475E-B4F4-8EC5E7C9E9E4}" destId="{FFEB70D0-BAF8-4BCD-8D4D-EDAC12332839}" srcOrd="7" destOrd="0" presId="urn:microsoft.com/office/officeart/2005/8/layout/lProcess2"/>
    <dgm:cxn modelId="{ED14A07E-FB22-460A-A651-EEA9194CA9D7}" type="presParOf" srcId="{04281DE4-AFAD-475E-B4F4-8EC5E7C9E9E4}" destId="{7187F38A-333D-4ED7-8336-429D51FCCC5B}" srcOrd="8" destOrd="0" presId="urn:microsoft.com/office/officeart/2005/8/layout/lProcess2"/>
    <dgm:cxn modelId="{2FF7DEEE-A7E2-4F04-9F61-CDA237447F9C}" type="presParOf" srcId="{7187F38A-333D-4ED7-8336-429D51FCCC5B}" destId="{C31B9171-9E9D-4234-AD21-7D9BEE221C1E}" srcOrd="0" destOrd="0" presId="urn:microsoft.com/office/officeart/2005/8/layout/lProcess2"/>
    <dgm:cxn modelId="{AE60620B-6620-422E-9B72-A755CD370A63}" type="presParOf" srcId="{7187F38A-333D-4ED7-8336-429D51FCCC5B}" destId="{EB1C7647-2A91-43A5-AF49-6F0C8B67F9C2}" srcOrd="1" destOrd="0" presId="urn:microsoft.com/office/officeart/2005/8/layout/lProcess2"/>
    <dgm:cxn modelId="{3506D698-80E0-41E2-A7B8-B12D2891F882}" type="presParOf" srcId="{7187F38A-333D-4ED7-8336-429D51FCCC5B}" destId="{3CD853C7-C334-42D2-A33F-5FB31CF1A6AF}" srcOrd="2" destOrd="0" presId="urn:microsoft.com/office/officeart/2005/8/layout/lProcess2"/>
    <dgm:cxn modelId="{D3A3C270-89F1-44EB-80E2-B2700F49FA95}" type="presParOf" srcId="{3CD853C7-C334-42D2-A33F-5FB31CF1A6AF}" destId="{D3AA6CEE-2A56-4629-B15A-F7ED8C6F59A8}" srcOrd="0" destOrd="0" presId="urn:microsoft.com/office/officeart/2005/8/layout/lProcess2"/>
    <dgm:cxn modelId="{902B167F-C05B-4D27-B89F-2AFDD686453F}" type="presParOf" srcId="{D3AA6CEE-2A56-4629-B15A-F7ED8C6F59A8}" destId="{5D1BCEE6-04D9-4CC5-89E0-BAD511BEB708}" srcOrd="0" destOrd="0" presId="urn:microsoft.com/office/officeart/2005/8/layout/lProcess2"/>
    <dgm:cxn modelId="{06197CA6-A270-4536-9F32-2A0A61454245}" type="presParOf" srcId="{04281DE4-AFAD-475E-B4F4-8EC5E7C9E9E4}" destId="{A37748FC-1D7E-4237-B6FA-852A50BCA585}" srcOrd="9" destOrd="0" presId="urn:microsoft.com/office/officeart/2005/8/layout/lProcess2"/>
    <dgm:cxn modelId="{8FD0A968-B05A-479F-865A-D349A4521E51}" type="presParOf" srcId="{04281DE4-AFAD-475E-B4F4-8EC5E7C9E9E4}" destId="{27A49558-2E34-4DB7-BE56-B095F3BF27A6}" srcOrd="10" destOrd="0" presId="urn:microsoft.com/office/officeart/2005/8/layout/lProcess2"/>
    <dgm:cxn modelId="{F4444E7E-5785-4BED-8C4E-677A71E71A41}" type="presParOf" srcId="{27A49558-2E34-4DB7-BE56-B095F3BF27A6}" destId="{B72733CF-27BB-4E8B-A3B2-B9E7C000C4CC}" srcOrd="0" destOrd="0" presId="urn:microsoft.com/office/officeart/2005/8/layout/lProcess2"/>
    <dgm:cxn modelId="{E3D7CFA1-AD64-4FA8-8C4F-C17C4582B8AE}" type="presParOf" srcId="{27A49558-2E34-4DB7-BE56-B095F3BF27A6}" destId="{AE5062CF-3340-452A-8FEF-5310754F48FA}" srcOrd="1" destOrd="0" presId="urn:microsoft.com/office/officeart/2005/8/layout/lProcess2"/>
    <dgm:cxn modelId="{86280230-DED1-429B-8028-54E2C353CD6C}" type="presParOf" srcId="{27A49558-2E34-4DB7-BE56-B095F3BF27A6}" destId="{EA7CA01F-7461-42C3-8E9F-919BB9D335D4}" srcOrd="2" destOrd="0" presId="urn:microsoft.com/office/officeart/2005/8/layout/lProcess2"/>
    <dgm:cxn modelId="{6FB22394-5A86-4F30-9E14-3B6B3B08D4DC}" type="presParOf" srcId="{EA7CA01F-7461-42C3-8E9F-919BB9D335D4}" destId="{E0F7B64A-9442-46A4-B459-CBF2F0A5FE3B}" srcOrd="0" destOrd="0" presId="urn:microsoft.com/office/officeart/2005/8/layout/lProcess2"/>
    <dgm:cxn modelId="{3F2379D7-FCD7-42E7-8D68-46BDB39A7571}" type="presParOf" srcId="{E0F7B64A-9442-46A4-B459-CBF2F0A5FE3B}" destId="{FE34D232-A37B-4362-9F0E-F0826969A1A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968C5-EC55-4685-90CE-92A72C3AE1AA}" type="doc">
      <dgm:prSet loTypeId="urn:microsoft.com/office/officeart/2005/8/layout/gear1" loCatId="cycle" qsTypeId="urn:microsoft.com/office/officeart/2005/8/quickstyle/3d4" qsCatId="3D" csTypeId="urn:microsoft.com/office/officeart/2005/8/colors/colorful4" csCatId="colorful" phldr="1"/>
      <dgm:spPr/>
    </dgm:pt>
    <dgm:pt modelId="{B98A2C4C-A3D6-4C79-AAD8-8F4DD12F1E38}">
      <dgm:prSet phldrT="[Text]"/>
      <dgm:spPr/>
      <dgm:t>
        <a:bodyPr/>
        <a:lstStyle/>
        <a:p>
          <a:r>
            <a:rPr lang="en-GB" b="1" dirty="0">
              <a:solidFill>
                <a:srgbClr val="06BA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250 L Cr</a:t>
          </a:r>
        </a:p>
        <a:p>
          <a:r>
            <a:rPr lang="hi-IN" b="1" dirty="0">
              <a:solidFill>
                <a:srgbClr val="06BA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2047</a:t>
          </a:r>
          <a:endParaRPr lang="en-US" b="1" dirty="0">
            <a:solidFill>
              <a:srgbClr val="06BA1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4568F2-428C-4C41-9DCA-F95444ECB430}" type="parTrans" cxnId="{064416D7-9798-429B-96BA-F71FC632521F}">
      <dgm:prSet/>
      <dgm:spPr/>
      <dgm:t>
        <a:bodyPr/>
        <a:lstStyle/>
        <a:p>
          <a:endParaRPr lang="en-US"/>
        </a:p>
      </dgm:t>
    </dgm:pt>
    <dgm:pt modelId="{79038E05-50D3-4A70-995E-C318C06732DE}" type="sibTrans" cxnId="{064416D7-9798-429B-96BA-F71FC632521F}">
      <dgm:prSet/>
      <dgm:spPr/>
      <dgm:t>
        <a:bodyPr/>
        <a:lstStyle/>
        <a:p>
          <a:endParaRPr lang="en-US"/>
        </a:p>
      </dgm:t>
    </dgm:pt>
    <dgm:pt modelId="{8828DE24-1769-4897-A186-78D86CDF8103}">
      <dgm:prSet phldrT="[Text]" custT="1"/>
      <dgm:spPr/>
      <dgm:t>
        <a:bodyPr/>
        <a:lstStyle/>
        <a:p>
          <a:r>
            <a:rPr lang="hi-IN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13.7 </a:t>
          </a:r>
          <a:r>
            <a:rPr lang="en-GB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Cr</a:t>
          </a:r>
          <a:endParaRPr lang="hi-IN" sz="14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r>
            <a:rPr lang="hi-IN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2023-24</a:t>
          </a:r>
        </a:p>
        <a:p>
          <a:endParaRPr lang="en-US" sz="1200" b="1" dirty="0"/>
        </a:p>
      </dgm:t>
    </dgm:pt>
    <dgm:pt modelId="{6424B657-DCEE-487E-AC88-E331576A17EF}" type="parTrans" cxnId="{751E50E0-B7B1-49D7-8546-7E0F224B8DBF}">
      <dgm:prSet/>
      <dgm:spPr/>
      <dgm:t>
        <a:bodyPr/>
        <a:lstStyle/>
        <a:p>
          <a:endParaRPr lang="en-US"/>
        </a:p>
      </dgm:t>
    </dgm:pt>
    <dgm:pt modelId="{93A79076-2FDA-41FA-B593-28ADC1F65594}" type="sibTrans" cxnId="{751E50E0-B7B1-49D7-8546-7E0F224B8DBF}">
      <dgm:prSet/>
      <dgm:spPr/>
      <dgm:t>
        <a:bodyPr/>
        <a:lstStyle/>
        <a:p>
          <a:endParaRPr lang="en-US"/>
        </a:p>
      </dgm:t>
    </dgm:pt>
    <dgm:pt modelId="{0B61D11C-A17B-4ACD-B069-83B6DD1EF96A}">
      <dgm:prSet phldrT="[Text]" custT="1"/>
      <dgm:spPr/>
      <dgm:t>
        <a:bodyPr/>
        <a:lstStyle/>
        <a:p>
          <a:r>
            <a:rPr lang="hi-IN" sz="1400" b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सकल घरेलू उत्पाद (नॉमिनल)</a:t>
          </a:r>
          <a:endParaRPr lang="en-US" sz="1400" b="1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245AC021-91F4-437E-8F7A-EFBFB8A85E4B}" type="parTrans" cxnId="{2B1CD428-6053-417B-B6C7-9F2C669392D1}">
      <dgm:prSet/>
      <dgm:spPr/>
      <dgm:t>
        <a:bodyPr/>
        <a:lstStyle/>
        <a:p>
          <a:endParaRPr lang="en-US"/>
        </a:p>
      </dgm:t>
    </dgm:pt>
    <dgm:pt modelId="{FEF1705E-68AC-4AF0-8D13-3916974063BB}" type="sibTrans" cxnId="{2B1CD428-6053-417B-B6C7-9F2C669392D1}">
      <dgm:prSet/>
      <dgm:spPr/>
      <dgm:t>
        <a:bodyPr/>
        <a:lstStyle/>
        <a:p>
          <a:endParaRPr lang="en-US"/>
        </a:p>
      </dgm:t>
    </dgm:pt>
    <dgm:pt modelId="{3CEBD54A-91F9-441F-8AAA-DB2D7370DA8E}">
      <dgm:prSet/>
      <dgm:spPr/>
      <dgm:t>
        <a:bodyPr/>
        <a:lstStyle/>
        <a:p>
          <a:endParaRPr lang="en-US"/>
        </a:p>
      </dgm:t>
    </dgm:pt>
    <dgm:pt modelId="{B3BB5166-D479-4BEB-8B33-4C3FD801BEF4}" type="parTrans" cxnId="{CE202BB0-0F9F-41F9-920F-7A9F66011030}">
      <dgm:prSet/>
      <dgm:spPr/>
      <dgm:t>
        <a:bodyPr/>
        <a:lstStyle/>
        <a:p>
          <a:endParaRPr lang="en-US"/>
        </a:p>
      </dgm:t>
    </dgm:pt>
    <dgm:pt modelId="{C3086552-5524-4CF8-8EFE-859EEA05F226}" type="sibTrans" cxnId="{CE202BB0-0F9F-41F9-920F-7A9F66011030}">
      <dgm:prSet/>
      <dgm:spPr/>
      <dgm:t>
        <a:bodyPr/>
        <a:lstStyle/>
        <a:p>
          <a:endParaRPr lang="en-US"/>
        </a:p>
      </dgm:t>
    </dgm:pt>
    <dgm:pt modelId="{535E709E-E5AA-4271-ADC2-DA4CD0BC7C69}">
      <dgm:prSet/>
      <dgm:spPr/>
      <dgm:t>
        <a:bodyPr/>
        <a:lstStyle/>
        <a:p>
          <a:endParaRPr lang="en-US" altLang="ko-KR" b="1" dirty="0">
            <a:solidFill>
              <a:prstClr val="black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B4E8CAFE-6A66-4096-867A-5792DD48DBDA}" type="parTrans" cxnId="{23657B1D-A450-4756-BD3A-F7888754764E}">
      <dgm:prSet/>
      <dgm:spPr/>
      <dgm:t>
        <a:bodyPr/>
        <a:lstStyle/>
        <a:p>
          <a:endParaRPr lang="en-US"/>
        </a:p>
      </dgm:t>
    </dgm:pt>
    <dgm:pt modelId="{4A2C3D3B-DEB4-43B8-9366-32F24758ADA8}" type="sibTrans" cxnId="{23657B1D-A450-4756-BD3A-F7888754764E}">
      <dgm:prSet/>
      <dgm:spPr/>
      <dgm:t>
        <a:bodyPr/>
        <a:lstStyle/>
        <a:p>
          <a:endParaRPr lang="en-US"/>
        </a:p>
      </dgm:t>
    </dgm:pt>
    <dgm:pt modelId="{30C3B45C-2CD1-417E-8AC2-AA572348A669}">
      <dgm:prSet/>
      <dgm:spPr/>
      <dgm:t>
        <a:bodyPr/>
        <a:lstStyle/>
        <a:p>
          <a:endParaRPr lang="en-US"/>
        </a:p>
      </dgm:t>
    </dgm:pt>
    <dgm:pt modelId="{D2FB44EC-2D10-46E1-A226-7504E4920548}" type="parTrans" cxnId="{970F116C-FA68-4856-988A-C4FBCF93ED88}">
      <dgm:prSet/>
      <dgm:spPr/>
      <dgm:t>
        <a:bodyPr/>
        <a:lstStyle/>
        <a:p>
          <a:endParaRPr lang="en-US"/>
        </a:p>
      </dgm:t>
    </dgm:pt>
    <dgm:pt modelId="{9D583EE9-8759-4091-97B0-8A82FC18007D}" type="sibTrans" cxnId="{970F116C-FA68-4856-988A-C4FBCF93ED88}">
      <dgm:prSet/>
      <dgm:spPr/>
      <dgm:t>
        <a:bodyPr/>
        <a:lstStyle/>
        <a:p>
          <a:endParaRPr lang="en-US"/>
        </a:p>
      </dgm:t>
    </dgm:pt>
    <dgm:pt modelId="{9B55BCC8-6735-47A1-9E0E-0702B97AAD3B}">
      <dgm:prSet/>
      <dgm:spPr/>
      <dgm:t>
        <a:bodyPr/>
        <a:lstStyle/>
        <a:p>
          <a:endParaRPr lang="en-US"/>
        </a:p>
      </dgm:t>
    </dgm:pt>
    <dgm:pt modelId="{BCE47064-46EF-4578-83DD-CC85ADF9B8CE}" type="parTrans" cxnId="{45071490-03BF-43DE-92F2-3DADD09F1CB9}">
      <dgm:prSet/>
      <dgm:spPr/>
      <dgm:t>
        <a:bodyPr/>
        <a:lstStyle/>
        <a:p>
          <a:endParaRPr lang="en-US"/>
        </a:p>
      </dgm:t>
    </dgm:pt>
    <dgm:pt modelId="{A409810A-7BBB-41DB-A1C9-C15DC7831578}" type="sibTrans" cxnId="{45071490-03BF-43DE-92F2-3DADD09F1CB9}">
      <dgm:prSet/>
      <dgm:spPr/>
      <dgm:t>
        <a:bodyPr/>
        <a:lstStyle/>
        <a:p>
          <a:endParaRPr lang="en-US"/>
        </a:p>
      </dgm:t>
    </dgm:pt>
    <dgm:pt modelId="{4785E4FF-91CF-48E0-821A-B16FFA1DE071}">
      <dgm:prSet/>
      <dgm:spPr/>
      <dgm:t>
        <a:bodyPr/>
        <a:lstStyle/>
        <a:p>
          <a:endParaRPr lang="en-US" altLang="ko-KR" b="1" dirty="0">
            <a:solidFill>
              <a:prstClr val="black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7C44C3E-CFDB-4968-85B9-A331B6C40DCA}" type="parTrans" cxnId="{E68EC8CB-C55A-463A-B1A4-89504A7152FF}">
      <dgm:prSet/>
      <dgm:spPr/>
      <dgm:t>
        <a:bodyPr/>
        <a:lstStyle/>
        <a:p>
          <a:endParaRPr lang="en-US"/>
        </a:p>
      </dgm:t>
    </dgm:pt>
    <dgm:pt modelId="{91AA3BBA-2856-4554-ADEE-DB99229D8BD6}" type="sibTrans" cxnId="{E68EC8CB-C55A-463A-B1A4-89504A7152FF}">
      <dgm:prSet/>
      <dgm:spPr/>
      <dgm:t>
        <a:bodyPr/>
        <a:lstStyle/>
        <a:p>
          <a:endParaRPr lang="en-US"/>
        </a:p>
      </dgm:t>
    </dgm:pt>
    <dgm:pt modelId="{0151FFA8-E68D-4698-8659-1CB24D757AD3}">
      <dgm:prSet/>
      <dgm:spPr/>
      <dgm:t>
        <a:bodyPr/>
        <a:lstStyle/>
        <a:p>
          <a:endParaRPr lang="en-US"/>
        </a:p>
      </dgm:t>
    </dgm:pt>
    <dgm:pt modelId="{943F440C-6FC3-482D-8CF3-AB6565F2C4C2}" type="parTrans" cxnId="{814D0FB0-B4D4-4A14-911E-1ABB08BD1A3F}">
      <dgm:prSet/>
      <dgm:spPr/>
      <dgm:t>
        <a:bodyPr/>
        <a:lstStyle/>
        <a:p>
          <a:endParaRPr lang="en-US"/>
        </a:p>
      </dgm:t>
    </dgm:pt>
    <dgm:pt modelId="{331DC271-36A6-42B4-AA25-CC73B72ED20D}" type="sibTrans" cxnId="{814D0FB0-B4D4-4A14-911E-1ABB08BD1A3F}">
      <dgm:prSet/>
      <dgm:spPr/>
      <dgm:t>
        <a:bodyPr/>
        <a:lstStyle/>
        <a:p>
          <a:endParaRPr lang="en-US"/>
        </a:p>
      </dgm:t>
    </dgm:pt>
    <dgm:pt modelId="{8544B92D-2DFA-48BB-ABEA-1F411B9C85D5}" type="pres">
      <dgm:prSet presAssocID="{090968C5-EC55-4685-90CE-92A72C3AE1A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7D3E757-84CF-41D0-B192-8E30A2332FD1}" type="pres">
      <dgm:prSet presAssocID="{B98A2C4C-A3D6-4C79-AAD8-8F4DD12F1E38}" presName="gear1" presStyleLbl="node1" presStyleIdx="0" presStyleCnt="3" custScaleX="174443" custScaleY="127444" custLinFactNeighborX="50257" custLinFactNeighborY="7376">
        <dgm:presLayoutVars>
          <dgm:chMax val="1"/>
          <dgm:bulletEnabled val="1"/>
        </dgm:presLayoutVars>
      </dgm:prSet>
      <dgm:spPr/>
    </dgm:pt>
    <dgm:pt modelId="{95E77004-8242-48AB-864A-A290AFB0EC50}" type="pres">
      <dgm:prSet presAssocID="{B98A2C4C-A3D6-4C79-AAD8-8F4DD12F1E38}" presName="gear1srcNode" presStyleLbl="node1" presStyleIdx="0" presStyleCnt="3"/>
      <dgm:spPr/>
    </dgm:pt>
    <dgm:pt modelId="{27262CEB-89F5-4FEB-9CD4-E6B7846802AA}" type="pres">
      <dgm:prSet presAssocID="{B98A2C4C-A3D6-4C79-AAD8-8F4DD12F1E38}" presName="gear1dstNode" presStyleLbl="node1" presStyleIdx="0" presStyleCnt="3"/>
      <dgm:spPr/>
    </dgm:pt>
    <dgm:pt modelId="{8AB10298-9331-4331-B5A4-179EC803DBFC}" type="pres">
      <dgm:prSet presAssocID="{8828DE24-1769-4897-A186-78D86CDF8103}" presName="gear2" presStyleLbl="node1" presStyleIdx="1" presStyleCnt="3" custLinFactNeighborX="-11274" custLinFactNeighborY="189">
        <dgm:presLayoutVars>
          <dgm:chMax val="1"/>
          <dgm:bulletEnabled val="1"/>
        </dgm:presLayoutVars>
      </dgm:prSet>
      <dgm:spPr/>
    </dgm:pt>
    <dgm:pt modelId="{CE20C0E4-8DC4-4CB7-8FA6-C176685AF12D}" type="pres">
      <dgm:prSet presAssocID="{8828DE24-1769-4897-A186-78D86CDF8103}" presName="gear2srcNode" presStyleLbl="node1" presStyleIdx="1" presStyleCnt="3"/>
      <dgm:spPr/>
    </dgm:pt>
    <dgm:pt modelId="{00EDDED3-A6A8-48B6-9BCD-95CFA03773A3}" type="pres">
      <dgm:prSet presAssocID="{8828DE24-1769-4897-A186-78D86CDF8103}" presName="gear2dstNode" presStyleLbl="node1" presStyleIdx="1" presStyleCnt="3"/>
      <dgm:spPr/>
    </dgm:pt>
    <dgm:pt modelId="{D9DB59B0-4A5E-47FC-BCD8-C683D6A66852}" type="pres">
      <dgm:prSet presAssocID="{0B61D11C-A17B-4ACD-B069-83B6DD1EF96A}" presName="gear3" presStyleLbl="node1" presStyleIdx="2" presStyleCnt="3" custScaleX="154472" custScaleY="146084" custLinFactNeighborX="17964" custLinFactNeighborY="7862"/>
      <dgm:spPr/>
    </dgm:pt>
    <dgm:pt modelId="{10DA395C-A954-43FE-BAFE-6A2409368064}" type="pres">
      <dgm:prSet presAssocID="{0B61D11C-A17B-4ACD-B069-83B6DD1EF96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2A81813-A0EE-4657-A484-3C09EC282891}" type="pres">
      <dgm:prSet presAssocID="{0B61D11C-A17B-4ACD-B069-83B6DD1EF96A}" presName="gear3srcNode" presStyleLbl="node1" presStyleIdx="2" presStyleCnt="3"/>
      <dgm:spPr/>
    </dgm:pt>
    <dgm:pt modelId="{C94D389F-C9FF-487E-8348-442E33F2EB5A}" type="pres">
      <dgm:prSet presAssocID="{0B61D11C-A17B-4ACD-B069-83B6DD1EF96A}" presName="gear3dstNode" presStyleLbl="node1" presStyleIdx="2" presStyleCnt="3"/>
      <dgm:spPr/>
    </dgm:pt>
    <dgm:pt modelId="{D088CD53-5E7A-4958-AC49-EFCB4848CFC6}" type="pres">
      <dgm:prSet presAssocID="{79038E05-50D3-4A70-995E-C318C06732DE}" presName="connector1" presStyleLbl="sibTrans2D1" presStyleIdx="0" presStyleCnt="3" custScaleX="201843" custScaleY="105360" custLinFactNeighborX="15754" custLinFactNeighborY="-46866"/>
      <dgm:spPr/>
    </dgm:pt>
    <dgm:pt modelId="{6DCC6E61-2443-4347-967D-1595B9D97864}" type="pres">
      <dgm:prSet presAssocID="{93A79076-2FDA-41FA-B593-28ADC1F65594}" presName="connector2" presStyleLbl="sibTrans2D1" presStyleIdx="1" presStyleCnt="3" custFlipVert="1" custFlipHor="1" custScaleX="147874" custScaleY="81267" custLinFactNeighborX="-41116" custLinFactNeighborY="-47338"/>
      <dgm:spPr/>
    </dgm:pt>
    <dgm:pt modelId="{1FC4A698-0ABA-4135-BC3B-69F13D1BB380}" type="pres">
      <dgm:prSet presAssocID="{FEF1705E-68AC-4AF0-8D13-3916974063BB}" presName="connector3" presStyleLbl="sibTrans2D1" presStyleIdx="2" presStyleCnt="3" custScaleX="2190" custScaleY="4086" custLinFactNeighborX="1731" custLinFactNeighborY="-71"/>
      <dgm:spPr/>
    </dgm:pt>
  </dgm:ptLst>
  <dgm:cxnLst>
    <dgm:cxn modelId="{FB25B70B-6A48-4518-A2FB-66D1A74E91F7}" type="presOf" srcId="{93A79076-2FDA-41FA-B593-28ADC1F65594}" destId="{6DCC6E61-2443-4347-967D-1595B9D97864}" srcOrd="0" destOrd="0" presId="urn:microsoft.com/office/officeart/2005/8/layout/gear1"/>
    <dgm:cxn modelId="{DE5E9017-6A0F-45E7-8737-245F546A7300}" type="presOf" srcId="{8828DE24-1769-4897-A186-78D86CDF8103}" destId="{8AB10298-9331-4331-B5A4-179EC803DBFC}" srcOrd="0" destOrd="0" presId="urn:microsoft.com/office/officeart/2005/8/layout/gear1"/>
    <dgm:cxn modelId="{23657B1D-A450-4756-BD3A-F7888754764E}" srcId="{090968C5-EC55-4685-90CE-92A72C3AE1AA}" destId="{535E709E-E5AA-4271-ADC2-DA4CD0BC7C69}" srcOrd="7" destOrd="0" parTransId="{B4E8CAFE-6A66-4096-867A-5792DD48DBDA}" sibTransId="{4A2C3D3B-DEB4-43B8-9366-32F24758ADA8}"/>
    <dgm:cxn modelId="{2C3F6F22-A60D-4B46-88D8-E6632304D60C}" type="presOf" srcId="{B98A2C4C-A3D6-4C79-AAD8-8F4DD12F1E38}" destId="{97D3E757-84CF-41D0-B192-8E30A2332FD1}" srcOrd="0" destOrd="0" presId="urn:microsoft.com/office/officeart/2005/8/layout/gear1"/>
    <dgm:cxn modelId="{8D1E3925-FE36-451A-8B1A-90E3C35B0E9C}" type="presOf" srcId="{8828DE24-1769-4897-A186-78D86CDF8103}" destId="{CE20C0E4-8DC4-4CB7-8FA6-C176685AF12D}" srcOrd="1" destOrd="0" presId="urn:microsoft.com/office/officeart/2005/8/layout/gear1"/>
    <dgm:cxn modelId="{2B1CD428-6053-417B-B6C7-9F2C669392D1}" srcId="{090968C5-EC55-4685-90CE-92A72C3AE1AA}" destId="{0B61D11C-A17B-4ACD-B069-83B6DD1EF96A}" srcOrd="2" destOrd="0" parTransId="{245AC021-91F4-437E-8F7A-EFBFB8A85E4B}" sibTransId="{FEF1705E-68AC-4AF0-8D13-3916974063BB}"/>
    <dgm:cxn modelId="{0828BB32-055B-4416-BFCB-8C9FBEBDBF69}" type="presOf" srcId="{0B61D11C-A17B-4ACD-B069-83B6DD1EF96A}" destId="{10DA395C-A954-43FE-BAFE-6A2409368064}" srcOrd="1" destOrd="0" presId="urn:microsoft.com/office/officeart/2005/8/layout/gear1"/>
    <dgm:cxn modelId="{55745B3B-68DF-47DD-9714-6BE60A2D7750}" type="presOf" srcId="{FEF1705E-68AC-4AF0-8D13-3916974063BB}" destId="{1FC4A698-0ABA-4135-BC3B-69F13D1BB380}" srcOrd="0" destOrd="0" presId="urn:microsoft.com/office/officeart/2005/8/layout/gear1"/>
    <dgm:cxn modelId="{970F116C-FA68-4856-988A-C4FBCF93ED88}" srcId="{090968C5-EC55-4685-90CE-92A72C3AE1AA}" destId="{30C3B45C-2CD1-417E-8AC2-AA572348A669}" srcOrd="8" destOrd="0" parTransId="{D2FB44EC-2D10-46E1-A226-7504E4920548}" sibTransId="{9D583EE9-8759-4091-97B0-8A82FC18007D}"/>
    <dgm:cxn modelId="{45071490-03BF-43DE-92F2-3DADD09F1CB9}" srcId="{090968C5-EC55-4685-90CE-92A72C3AE1AA}" destId="{9B55BCC8-6735-47A1-9E0E-0702B97AAD3B}" srcOrd="3" destOrd="0" parTransId="{BCE47064-46EF-4578-83DD-CC85ADF9B8CE}" sibTransId="{A409810A-7BBB-41DB-A1C9-C15DC7831578}"/>
    <dgm:cxn modelId="{62E01A92-7AF9-48E3-8A88-A4EB90D607D0}" type="presOf" srcId="{B98A2C4C-A3D6-4C79-AAD8-8F4DD12F1E38}" destId="{27262CEB-89F5-4FEB-9CD4-E6B7846802AA}" srcOrd="2" destOrd="0" presId="urn:microsoft.com/office/officeart/2005/8/layout/gear1"/>
    <dgm:cxn modelId="{BA5BCB97-D93D-4EDC-8905-F2F6730DC765}" type="presOf" srcId="{B98A2C4C-A3D6-4C79-AAD8-8F4DD12F1E38}" destId="{95E77004-8242-48AB-864A-A290AFB0EC50}" srcOrd="1" destOrd="0" presId="urn:microsoft.com/office/officeart/2005/8/layout/gear1"/>
    <dgm:cxn modelId="{1F4FBEA1-36DD-4433-BE4E-DA20AF748124}" type="presOf" srcId="{090968C5-EC55-4685-90CE-92A72C3AE1AA}" destId="{8544B92D-2DFA-48BB-ABEA-1F411B9C85D5}" srcOrd="0" destOrd="0" presId="urn:microsoft.com/office/officeart/2005/8/layout/gear1"/>
    <dgm:cxn modelId="{814D0FB0-B4D4-4A14-911E-1ABB08BD1A3F}" srcId="{090968C5-EC55-4685-90CE-92A72C3AE1AA}" destId="{0151FFA8-E68D-4698-8659-1CB24D757AD3}" srcOrd="5" destOrd="0" parTransId="{943F440C-6FC3-482D-8CF3-AB6565F2C4C2}" sibTransId="{331DC271-36A6-42B4-AA25-CC73B72ED20D}"/>
    <dgm:cxn modelId="{CE202BB0-0F9F-41F9-920F-7A9F66011030}" srcId="{090968C5-EC55-4685-90CE-92A72C3AE1AA}" destId="{3CEBD54A-91F9-441F-8AAA-DB2D7370DA8E}" srcOrd="6" destOrd="0" parTransId="{B3BB5166-D479-4BEB-8B33-4C3FD801BEF4}" sibTransId="{C3086552-5524-4CF8-8EFE-859EEA05F226}"/>
    <dgm:cxn modelId="{4B30F6B9-C557-4AFE-BBDE-C5263BCEEC2F}" type="presOf" srcId="{8828DE24-1769-4897-A186-78D86CDF8103}" destId="{00EDDED3-A6A8-48B6-9BCD-95CFA03773A3}" srcOrd="2" destOrd="0" presId="urn:microsoft.com/office/officeart/2005/8/layout/gear1"/>
    <dgm:cxn modelId="{C72D5AC3-6913-4C2A-938F-F1DEB21C7BAB}" type="presOf" srcId="{79038E05-50D3-4A70-995E-C318C06732DE}" destId="{D088CD53-5E7A-4958-AC49-EFCB4848CFC6}" srcOrd="0" destOrd="0" presId="urn:microsoft.com/office/officeart/2005/8/layout/gear1"/>
    <dgm:cxn modelId="{E68EC8CB-C55A-463A-B1A4-89504A7152FF}" srcId="{090968C5-EC55-4685-90CE-92A72C3AE1AA}" destId="{4785E4FF-91CF-48E0-821A-B16FFA1DE071}" srcOrd="4" destOrd="0" parTransId="{77C44C3E-CFDB-4968-85B9-A331B6C40DCA}" sibTransId="{91AA3BBA-2856-4554-ADEE-DB99229D8BD6}"/>
    <dgm:cxn modelId="{5F0956CE-9E71-4DE2-A82A-164EA7FEFB69}" type="presOf" srcId="{0B61D11C-A17B-4ACD-B069-83B6DD1EF96A}" destId="{C94D389F-C9FF-487E-8348-442E33F2EB5A}" srcOrd="3" destOrd="0" presId="urn:microsoft.com/office/officeart/2005/8/layout/gear1"/>
    <dgm:cxn modelId="{064416D7-9798-429B-96BA-F71FC632521F}" srcId="{090968C5-EC55-4685-90CE-92A72C3AE1AA}" destId="{B98A2C4C-A3D6-4C79-AAD8-8F4DD12F1E38}" srcOrd="0" destOrd="0" parTransId="{034568F2-428C-4C41-9DCA-F95444ECB430}" sibTransId="{79038E05-50D3-4A70-995E-C318C06732DE}"/>
    <dgm:cxn modelId="{118933D7-833A-4531-AC7D-760175402575}" type="presOf" srcId="{0B61D11C-A17B-4ACD-B069-83B6DD1EF96A}" destId="{D9DB59B0-4A5E-47FC-BCD8-C683D6A66852}" srcOrd="0" destOrd="0" presId="urn:microsoft.com/office/officeart/2005/8/layout/gear1"/>
    <dgm:cxn modelId="{EDFF57D9-F4CD-49CA-BF83-0BF78A373966}" type="presOf" srcId="{0B61D11C-A17B-4ACD-B069-83B6DD1EF96A}" destId="{F2A81813-A0EE-4657-A484-3C09EC282891}" srcOrd="2" destOrd="0" presId="urn:microsoft.com/office/officeart/2005/8/layout/gear1"/>
    <dgm:cxn modelId="{751E50E0-B7B1-49D7-8546-7E0F224B8DBF}" srcId="{090968C5-EC55-4685-90CE-92A72C3AE1AA}" destId="{8828DE24-1769-4897-A186-78D86CDF8103}" srcOrd="1" destOrd="0" parTransId="{6424B657-DCEE-487E-AC88-E331576A17EF}" sibTransId="{93A79076-2FDA-41FA-B593-28ADC1F65594}"/>
    <dgm:cxn modelId="{12FAEE39-0883-4FCA-B0A9-D8BFE2390226}" type="presParOf" srcId="{8544B92D-2DFA-48BB-ABEA-1F411B9C85D5}" destId="{97D3E757-84CF-41D0-B192-8E30A2332FD1}" srcOrd="0" destOrd="0" presId="urn:microsoft.com/office/officeart/2005/8/layout/gear1"/>
    <dgm:cxn modelId="{04C1FF2E-AA46-4106-B5F0-6F58DD8A7C7F}" type="presParOf" srcId="{8544B92D-2DFA-48BB-ABEA-1F411B9C85D5}" destId="{95E77004-8242-48AB-864A-A290AFB0EC50}" srcOrd="1" destOrd="0" presId="urn:microsoft.com/office/officeart/2005/8/layout/gear1"/>
    <dgm:cxn modelId="{F323A9F9-2118-4736-BDA4-764D653E9968}" type="presParOf" srcId="{8544B92D-2DFA-48BB-ABEA-1F411B9C85D5}" destId="{27262CEB-89F5-4FEB-9CD4-E6B7846802AA}" srcOrd="2" destOrd="0" presId="urn:microsoft.com/office/officeart/2005/8/layout/gear1"/>
    <dgm:cxn modelId="{B708B6C5-AF21-483E-9D25-83822018295D}" type="presParOf" srcId="{8544B92D-2DFA-48BB-ABEA-1F411B9C85D5}" destId="{8AB10298-9331-4331-B5A4-179EC803DBFC}" srcOrd="3" destOrd="0" presId="urn:microsoft.com/office/officeart/2005/8/layout/gear1"/>
    <dgm:cxn modelId="{7EE38666-91BD-46EF-A6A0-A03D6E0D1CB3}" type="presParOf" srcId="{8544B92D-2DFA-48BB-ABEA-1F411B9C85D5}" destId="{CE20C0E4-8DC4-4CB7-8FA6-C176685AF12D}" srcOrd="4" destOrd="0" presId="urn:microsoft.com/office/officeart/2005/8/layout/gear1"/>
    <dgm:cxn modelId="{43973E59-21D1-479B-BEAB-7C33890BF4BA}" type="presParOf" srcId="{8544B92D-2DFA-48BB-ABEA-1F411B9C85D5}" destId="{00EDDED3-A6A8-48B6-9BCD-95CFA03773A3}" srcOrd="5" destOrd="0" presId="urn:microsoft.com/office/officeart/2005/8/layout/gear1"/>
    <dgm:cxn modelId="{3FCA37A6-870D-40CE-8B49-EF4DE6C187FA}" type="presParOf" srcId="{8544B92D-2DFA-48BB-ABEA-1F411B9C85D5}" destId="{D9DB59B0-4A5E-47FC-BCD8-C683D6A66852}" srcOrd="6" destOrd="0" presId="urn:microsoft.com/office/officeart/2005/8/layout/gear1"/>
    <dgm:cxn modelId="{904614D6-C908-4CAD-8A45-E37C1CD9E311}" type="presParOf" srcId="{8544B92D-2DFA-48BB-ABEA-1F411B9C85D5}" destId="{10DA395C-A954-43FE-BAFE-6A2409368064}" srcOrd="7" destOrd="0" presId="urn:microsoft.com/office/officeart/2005/8/layout/gear1"/>
    <dgm:cxn modelId="{DD2046C1-40AF-44F5-9CED-FF7ED84AB99A}" type="presParOf" srcId="{8544B92D-2DFA-48BB-ABEA-1F411B9C85D5}" destId="{F2A81813-A0EE-4657-A484-3C09EC282891}" srcOrd="8" destOrd="0" presId="urn:microsoft.com/office/officeart/2005/8/layout/gear1"/>
    <dgm:cxn modelId="{84CDC410-2204-4880-9913-1F90CBF2C025}" type="presParOf" srcId="{8544B92D-2DFA-48BB-ABEA-1F411B9C85D5}" destId="{C94D389F-C9FF-487E-8348-442E33F2EB5A}" srcOrd="9" destOrd="0" presId="urn:microsoft.com/office/officeart/2005/8/layout/gear1"/>
    <dgm:cxn modelId="{8E1CDDC6-5E01-41B9-B0F2-AE6D8B248DA7}" type="presParOf" srcId="{8544B92D-2DFA-48BB-ABEA-1F411B9C85D5}" destId="{D088CD53-5E7A-4958-AC49-EFCB4848CFC6}" srcOrd="10" destOrd="0" presId="urn:microsoft.com/office/officeart/2005/8/layout/gear1"/>
    <dgm:cxn modelId="{201B68D9-4352-4615-84B8-4C9177424952}" type="presParOf" srcId="{8544B92D-2DFA-48BB-ABEA-1F411B9C85D5}" destId="{6DCC6E61-2443-4347-967D-1595B9D97864}" srcOrd="11" destOrd="0" presId="urn:microsoft.com/office/officeart/2005/8/layout/gear1"/>
    <dgm:cxn modelId="{6D50165B-1E7D-496E-A19E-130F5F7778B7}" type="presParOf" srcId="{8544B92D-2DFA-48BB-ABEA-1F411B9C85D5}" destId="{1FC4A698-0ABA-4135-BC3B-69F13D1BB38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923D6-63B8-4763-B1A2-20C4DF38D533}">
      <dsp:nvSpPr>
        <dsp:cNvPr id="0" name=""/>
        <dsp:cNvSpPr/>
      </dsp:nvSpPr>
      <dsp:spPr>
        <a:xfrm>
          <a:off x="3315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G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315" y="0"/>
        <a:ext cx="1310057" cy="514353"/>
      </dsp:txXfrm>
    </dsp:sp>
    <dsp:sp modelId="{9B45F0C8-EB37-4EDA-81DF-E266C604A1BB}">
      <dsp:nvSpPr>
        <dsp:cNvPr id="0" name=""/>
        <dsp:cNvSpPr/>
      </dsp:nvSpPr>
      <dsp:spPr>
        <a:xfrm>
          <a:off x="134321" y="514353"/>
          <a:ext cx="1048045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गरीब कल्याण</a:t>
          </a:r>
          <a:endParaRPr lang="en-US" sz="16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65017" y="545049"/>
        <a:ext cx="986653" cy="1053040"/>
      </dsp:txXfrm>
    </dsp:sp>
    <dsp:sp modelId="{76FDCE0E-399C-4D85-BF8B-A04006DE5F91}">
      <dsp:nvSpPr>
        <dsp:cNvPr id="0" name=""/>
        <dsp:cNvSpPr/>
      </dsp:nvSpPr>
      <dsp:spPr>
        <a:xfrm>
          <a:off x="1411627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Y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411627" y="0"/>
        <a:ext cx="1310057" cy="514353"/>
      </dsp:txXfrm>
    </dsp:sp>
    <dsp:sp modelId="{47303852-E6E8-4A40-890B-0A98DB7DA45F}">
      <dsp:nvSpPr>
        <dsp:cNvPr id="0" name=""/>
        <dsp:cNvSpPr/>
      </dsp:nvSpPr>
      <dsp:spPr>
        <a:xfrm>
          <a:off x="1542633" y="514353"/>
          <a:ext cx="1048045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युवा शक्ति</a:t>
          </a:r>
          <a:endParaRPr lang="en-US" sz="20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573329" y="545049"/>
        <a:ext cx="986653" cy="1053040"/>
      </dsp:txXfrm>
    </dsp:sp>
    <dsp:sp modelId="{85636BAD-2613-4460-902C-CF1BC1A9F82A}">
      <dsp:nvSpPr>
        <dsp:cNvPr id="0" name=""/>
        <dsp:cNvSpPr/>
      </dsp:nvSpPr>
      <dsp:spPr>
        <a:xfrm>
          <a:off x="2819938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819938" y="0"/>
        <a:ext cx="1310057" cy="514353"/>
      </dsp:txXfrm>
    </dsp:sp>
    <dsp:sp modelId="{D8F9D5DF-B5E1-402F-ACF1-C95F014777F1}">
      <dsp:nvSpPr>
        <dsp:cNvPr id="0" name=""/>
        <dsp:cNvSpPr/>
      </dsp:nvSpPr>
      <dsp:spPr>
        <a:xfrm>
          <a:off x="2950944" y="514353"/>
          <a:ext cx="1048045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अन्न दाता</a:t>
          </a:r>
          <a:endParaRPr lang="en-US" sz="24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2981640" y="545049"/>
        <a:ext cx="986653" cy="1053040"/>
      </dsp:txXfrm>
    </dsp:sp>
    <dsp:sp modelId="{5FDA8E6F-828D-40E2-9926-13D9E8727DC7}">
      <dsp:nvSpPr>
        <dsp:cNvPr id="0" name=""/>
        <dsp:cNvSpPr/>
      </dsp:nvSpPr>
      <dsp:spPr>
        <a:xfrm>
          <a:off x="4228250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N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228250" y="0"/>
        <a:ext cx="1310057" cy="514353"/>
      </dsp:txXfrm>
    </dsp:sp>
    <dsp:sp modelId="{B929191E-4A45-4681-90F7-D02673128B14}">
      <dsp:nvSpPr>
        <dsp:cNvPr id="0" name=""/>
        <dsp:cNvSpPr/>
      </dsp:nvSpPr>
      <dsp:spPr>
        <a:xfrm>
          <a:off x="4359255" y="514353"/>
          <a:ext cx="1048045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नारी शक्ति</a:t>
          </a:r>
          <a:endParaRPr lang="en-US" kern="1200" dirty="0"/>
        </a:p>
      </dsp:txBody>
      <dsp:txXfrm>
        <a:off x="4389951" y="545049"/>
        <a:ext cx="986653" cy="1053040"/>
      </dsp:txXfrm>
    </dsp:sp>
    <dsp:sp modelId="{C31B9171-9E9D-4234-AD21-7D9BEE221C1E}">
      <dsp:nvSpPr>
        <dsp:cNvPr id="0" name=""/>
        <dsp:cNvSpPr/>
      </dsp:nvSpPr>
      <dsp:spPr>
        <a:xfrm>
          <a:off x="5636561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636561" y="0"/>
        <a:ext cx="1310057" cy="514353"/>
      </dsp:txXfrm>
    </dsp:sp>
    <dsp:sp modelId="{5D1BCEE6-04D9-4CC5-89E0-BAD511BEB708}">
      <dsp:nvSpPr>
        <dsp:cNvPr id="0" name=""/>
        <dsp:cNvSpPr/>
      </dsp:nvSpPr>
      <dsp:spPr>
        <a:xfrm>
          <a:off x="5673704" y="514353"/>
          <a:ext cx="1235771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इन्फ्रा स्ट्रकचर</a:t>
          </a:r>
          <a:endParaRPr lang="en-US" sz="10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706345" y="546994"/>
        <a:ext cx="1170489" cy="1049150"/>
      </dsp:txXfrm>
    </dsp:sp>
    <dsp:sp modelId="{B72733CF-27BB-4E8B-A3B2-B9E7C000C4CC}">
      <dsp:nvSpPr>
        <dsp:cNvPr id="0" name=""/>
        <dsp:cNvSpPr/>
      </dsp:nvSpPr>
      <dsp:spPr>
        <a:xfrm>
          <a:off x="7044872" y="0"/>
          <a:ext cx="1310057" cy="1714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</a:t>
          </a:r>
          <a:endParaRPr lang="en-US" sz="4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044872" y="0"/>
        <a:ext cx="1310057" cy="514353"/>
      </dsp:txXfrm>
    </dsp:sp>
    <dsp:sp modelId="{FE34D232-A37B-4362-9F0E-F0826969A1AC}">
      <dsp:nvSpPr>
        <dsp:cNvPr id="0" name=""/>
        <dsp:cNvSpPr/>
      </dsp:nvSpPr>
      <dsp:spPr>
        <a:xfrm>
          <a:off x="7175878" y="514353"/>
          <a:ext cx="1048045" cy="111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500" b="1" kern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इन्डस्ट्री</a:t>
          </a:r>
          <a:endParaRPr lang="en-US" sz="2500" b="1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7206574" y="545049"/>
        <a:ext cx="986653" cy="105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3E757-84CF-41D0-B192-8E30A2332FD1}">
      <dsp:nvSpPr>
        <dsp:cNvPr id="0" name=""/>
        <dsp:cNvSpPr/>
      </dsp:nvSpPr>
      <dsp:spPr>
        <a:xfrm>
          <a:off x="3730836" y="1484552"/>
          <a:ext cx="3632631" cy="2653916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>
              <a:solidFill>
                <a:srgbClr val="06BA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250 L Cr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100" b="1" kern="1200" dirty="0">
              <a:solidFill>
                <a:srgbClr val="06BA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2047</a:t>
          </a:r>
          <a:endParaRPr lang="en-US" sz="3100" b="1" kern="1200" dirty="0">
            <a:solidFill>
              <a:srgbClr val="06BA1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8008" y="2106219"/>
        <a:ext cx="2318287" cy="1364168"/>
      </dsp:txXfrm>
    </dsp:sp>
    <dsp:sp modelId="{8AB10298-9331-4331-B5A4-179EC803DBFC}">
      <dsp:nvSpPr>
        <dsp:cNvPr id="0" name=""/>
        <dsp:cNvSpPr/>
      </dsp:nvSpPr>
      <dsp:spPr>
        <a:xfrm>
          <a:off x="2077051" y="1280956"/>
          <a:ext cx="1514485" cy="1514485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13.7 </a:t>
          </a:r>
          <a:r>
            <a:rPr lang="en-GB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Cr</a:t>
          </a:r>
          <a:endParaRPr lang="hi-IN" sz="1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2023-24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2458327" y="1664537"/>
        <a:ext cx="751933" cy="747323"/>
      </dsp:txXfrm>
    </dsp:sp>
    <dsp:sp modelId="{D9DB59B0-4A5E-47FC-BCD8-C683D6A66852}">
      <dsp:nvSpPr>
        <dsp:cNvPr id="0" name=""/>
        <dsp:cNvSpPr/>
      </dsp:nvSpPr>
      <dsp:spPr>
        <a:xfrm rot="20700000">
          <a:off x="2995604" y="56998"/>
          <a:ext cx="2337748" cy="2122162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1" kern="12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सकल घरेलू उत्पाद (नॉमिनल)</a:t>
          </a:r>
          <a:endParaRPr lang="en-US" sz="1400" b="1" kern="1200" dirty="0">
            <a:solidFill>
              <a:schemeClr val="accent1">
                <a:lumMod val="50000"/>
              </a:schemeClr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 rot="-20700000">
        <a:off x="3521128" y="509664"/>
        <a:ext cx="1286700" cy="1216831"/>
      </dsp:txXfrm>
    </dsp:sp>
    <dsp:sp modelId="{D088CD53-5E7A-4958-AC49-EFCB4848CFC6}">
      <dsp:nvSpPr>
        <dsp:cNvPr id="0" name=""/>
        <dsp:cNvSpPr/>
      </dsp:nvSpPr>
      <dsp:spPr>
        <a:xfrm>
          <a:off x="2357445" y="137932"/>
          <a:ext cx="5380114" cy="2808365"/>
        </a:xfrm>
        <a:prstGeom prst="circularArrow">
          <a:avLst>
            <a:gd name="adj1" fmla="val 4687"/>
            <a:gd name="adj2" fmla="val 299029"/>
            <a:gd name="adj3" fmla="val 2505717"/>
            <a:gd name="adj4" fmla="val 1588397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C6E61-2443-4347-967D-1595B9D97864}">
      <dsp:nvSpPr>
        <dsp:cNvPr id="0" name=""/>
        <dsp:cNvSpPr/>
      </dsp:nvSpPr>
      <dsp:spPr>
        <a:xfrm flipH="1" flipV="1">
          <a:off x="719733" y="209372"/>
          <a:ext cx="2863799" cy="157385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4A698-0ABA-4135-BC3B-69F13D1BB380}">
      <dsp:nvSpPr>
        <dsp:cNvPr id="0" name=""/>
        <dsp:cNvSpPr/>
      </dsp:nvSpPr>
      <dsp:spPr>
        <a:xfrm>
          <a:off x="3810151" y="909884"/>
          <a:ext cx="45729" cy="85319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0.80435</cdr:x>
      <cdr:y>0.01961</cdr:y>
    </cdr:from>
    <cdr:to>
      <cdr:x>0.97826</cdr:x>
      <cdr:y>0.07843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7143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hi-IN" sz="1800" dirty="0"/>
            <a:t>*</a:t>
          </a:r>
          <a:endParaRPr lang="en-US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0.47945</cdr:x>
      <cdr:y>0.33333</cdr:y>
    </cdr:from>
    <cdr:to>
      <cdr:x>0.56193</cdr:x>
      <cdr:y>0.44081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0330" y="1214446"/>
          <a:ext cx="430131" cy="39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0.43423</cdr:x>
      <cdr:y>0.09804</cdr:y>
    </cdr:from>
    <cdr:to>
      <cdr:x>0.51671</cdr:x>
      <cdr:y>0.20552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357190"/>
          <a:ext cx="420645" cy="39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15%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0.44284</cdr:x>
      <cdr:y>0.22109</cdr:y>
    </cdr:from>
    <cdr:to>
      <cdr:x>0.52532</cdr:x>
      <cdr:y>0.32857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5542" y="588234"/>
          <a:ext cx="304625" cy="28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13%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0.47572</cdr:x>
      <cdr:y>0.04769</cdr:y>
    </cdr:from>
    <cdr:to>
      <cdr:x>0.5582</cdr:x>
      <cdr:y>0.15517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6134" y="126886"/>
          <a:ext cx="420645" cy="285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3%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0.43423</cdr:x>
      <cdr:y>0</cdr:y>
    </cdr:from>
    <cdr:to>
      <cdr:x>0.51671</cdr:x>
      <cdr:y>0.10748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4578" y="0"/>
          <a:ext cx="420645" cy="406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0.48728</cdr:x>
      <cdr:y>0.18603</cdr:y>
    </cdr:from>
    <cdr:to>
      <cdr:x>0.56976</cdr:x>
      <cdr:y>0.29351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5119" y="494965"/>
          <a:ext cx="420645" cy="28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22%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0.40893</cdr:x>
      <cdr:y>0.20093</cdr:y>
    </cdr:from>
    <cdr:to>
      <cdr:x>0.49141</cdr:x>
      <cdr:y>0.30841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288" y="546082"/>
          <a:ext cx="304821" cy="292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63%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0.4914</cdr:x>
      <cdr:y>0.11682</cdr:y>
    </cdr:from>
    <cdr:to>
      <cdr:x>0.57388</cdr:x>
      <cdr:y>0.2243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83" y="317488"/>
          <a:ext cx="304821" cy="292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11%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0.52577</cdr:x>
      <cdr:y>0.09813</cdr:y>
    </cdr:from>
    <cdr:to>
      <cdr:x>0.60825</cdr:x>
      <cdr:y>0.20561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3093" y="266691"/>
          <a:ext cx="304822" cy="292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23%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8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3" y="8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r">
              <a:defRPr sz="1300"/>
            </a:lvl1pPr>
          </a:lstStyle>
          <a:p>
            <a:fld id="{1E3250FD-C18D-41FC-AF8C-D8F33AFF15EC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428590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3" y="9428590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r">
              <a:defRPr sz="1300"/>
            </a:lvl1pPr>
          </a:lstStyle>
          <a:p>
            <a:fld id="{5610F940-31AC-4DE1-8FB5-08044FE7C0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8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3" y="8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r">
              <a:defRPr sz="1300"/>
            </a:lvl1pPr>
          </a:lstStyle>
          <a:p>
            <a:fld id="{6D8E1789-B1CF-4B5A-B9F3-F7383D2D41B8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4" tIns="47742" rIns="95484" bIns="477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62"/>
            <a:ext cx="5438140" cy="4466987"/>
          </a:xfrm>
          <a:prstGeom prst="rect">
            <a:avLst/>
          </a:prstGeom>
        </p:spPr>
        <p:txBody>
          <a:bodyPr vert="horz" lIns="95484" tIns="47742" rIns="95484" bIns="477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428590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3" y="9428590"/>
            <a:ext cx="2945659" cy="496331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r">
              <a:defRPr sz="1300"/>
            </a:lvl1pPr>
          </a:lstStyle>
          <a:p>
            <a:fld id="{375DB986-9302-4C82-BAA6-787E5DDA1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i-IN" dirty="0"/>
              <a:t>कुल योग 89013+26000</a:t>
            </a:r>
            <a:r>
              <a:rPr lang="en-IN" dirty="0"/>
              <a:t>=</a:t>
            </a:r>
            <a:r>
              <a:rPr lang="hi-IN" dirty="0"/>
              <a:t>1,15,013 करोड़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2475"/>
            <a:ext cx="6630988" cy="373062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4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</a:t>
            </a:r>
            <a:r>
              <a:rPr lang="en-US" dirty="0"/>
              <a:t> 2023-24</a:t>
            </a:r>
            <a:r>
              <a:rPr lang="en-US" baseline="0" dirty="0"/>
              <a:t> </a:t>
            </a:r>
            <a:r>
              <a:rPr lang="hi-IN" baseline="0" dirty="0"/>
              <a:t>में 12637 करोड़ प्राप्त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5EED-307F-4427-A71D-1054E1AE573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व्यवस्था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नर्मदा घाटी विकास प्राधिकरण </a:t>
            </a:r>
            <a:r>
              <a:rPr lang="en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- 7449 </a:t>
            </a: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जल संसाधन – 7231 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भू संरक्षण एवं अन्य योजनाएं एवं जल संरक्षण कार्य - 10728 करोड़</a:t>
            </a:r>
          </a:p>
          <a:p>
            <a:pPr algn="l">
              <a:buFont typeface="Arial" pitchFamily="34" charset="0"/>
              <a:buChar char="•"/>
            </a:pPr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विद्युत उपलब्धता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फीडर/ नवीन ट्रांसफार्मर स्थापना  - 1091 करोड़ </a:t>
            </a:r>
          </a:p>
          <a:p>
            <a:pPr algn="l">
              <a:buFont typeface="Arial" pitchFamily="34" charset="0"/>
              <a:buChar char="•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आधुनिक तकनीक का उपयोग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कस्टम हायरिंग केंद्र</a:t>
            </a:r>
            <a:r>
              <a:rPr lang="en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50 </a:t>
            </a: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लघु सिंचाई हेतु पम्प, स्प्रिंकलर एवं अन्य उपकरण  - 562 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प्रधानमंत्री सूर्य कृषक मित्र योजना अंतर्गत सौर ऊर्जा पम्प  - 1087 करोड़</a:t>
            </a:r>
            <a:endParaRPr lang="en-IN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i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ऋण </a:t>
            </a:r>
          </a:p>
          <a:p>
            <a:pPr lvl="1">
              <a:buFont typeface="Wingdings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शून्य ब्याज दर पर ऋण उपलब्धता 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1296 </a:t>
            </a: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</a:t>
            </a:r>
            <a:endParaRPr lang="en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आदान (खाद/ बीज आदि) की उपलधता</a:t>
            </a:r>
          </a:p>
          <a:p>
            <a:pPr lvl="1">
              <a:buFont typeface="Wingdings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अग्रिम भण्डारण - 32.34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विभिन्न योजनाओं अंतर्गत कृषि विस्तार – 772 करोड़</a:t>
            </a:r>
            <a:endParaRPr lang="en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उन्नत कृषि को प्रोत्साहन </a:t>
            </a:r>
            <a:endParaRPr lang="en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विश्विद्यालय – 215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कृषि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संबद्ध</a:t>
            </a:r>
            <a:r>
              <a:rPr lang="en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संस्थान – 135 करोड़</a:t>
            </a:r>
            <a:endParaRPr lang="en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सुविधायें हेतु सहायता </a:t>
            </a:r>
            <a:endParaRPr lang="en-IN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अटल कृषि ज्योति योजना  - 13914 करोड़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अनुसूचित जाति एवं जनजातीय वर्ग के 1 हेक्टेयर तक भूमि वाले किसानों को 5 हार्स पॉवर का विद्युत पंप इस्तेमाल करने पर निशुल्क बिजली – 5276 करोड़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व्यापक स्तर पर फसल उपार्जन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गेंहू एवं धान जैसी प्रमुख फसलों का उपार्जन – 1000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भावंतर योजना अंतर्गत सोयाबीन उपार्जन  -  600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रानी दुर्गावती श्री-अन्न प्रोत्साहन योजना अंतर्गत कोदो कुटकी उपार्जन - 40 करोड़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बाज़ार/ मंडी तक पहुँच मार्ग 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ग्राम पंचायतों के आंतरिक मार्ग (मुख्यमंत्री मजरा टोला, प्रधानमंत्री सड़क, सेतु निर्माण)</a:t>
            </a:r>
            <a:r>
              <a:rPr lang="en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4995 </a:t>
            </a: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MDR, ODR, मंडी निधि – 1306 करोड़</a:t>
            </a:r>
            <a:endParaRPr lang="en-IN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बोनस राशि -150 करोड़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प्रधानमंत्री कृषक सम्मान निधि – 5501 करोड़</a:t>
            </a:r>
          </a:p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मुख्यमंत्री किसान कल्याण योजना – 5501 करोड़</a:t>
            </a:r>
          </a:p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क्षति की स्थिति में राहत राशि (SDRF) – 1465 करोड़</a:t>
            </a:r>
          </a:p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बीमा – 1299 करोड़ </a:t>
            </a:r>
          </a:p>
          <a:p>
            <a:r>
              <a:rPr lang="hi-IN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 जीवों द्वारा फसल क्षति की स्थिति में राहत राशि  - 3.45 करोड़</a:t>
            </a:r>
            <a:endParaRPr lang="en-IN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B986-9302-4C82-BAA6-787E5DDA128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0888"/>
            <a:ext cx="6630988" cy="373062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2475"/>
            <a:ext cx="6627812" cy="372903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61C5A5-E610-4299-ADAD-928F75EDA2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54063"/>
            <a:ext cx="6627812" cy="372903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5791-C4BC-4356-A63A-B4DF6B497177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EEF0-281D-44F1-903F-0CE9240DA418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7209-5618-4184-8DC9-C3C96F59D513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1EB3E-267D-45AA-8342-BDE8F5A7B5FC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24" y="4740364"/>
            <a:ext cx="533400" cy="403137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4BEB-7898-4275-9E16-5863328764BB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C2A4-FDB9-435A-ADE1-F4BB8C968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1F17-18F5-4BBC-84AF-FC37852BE3F7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C9A3-477A-43FC-98AA-122C3AE79769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6EB2-ED1E-497F-939F-C0F0DC2F9B8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8B5D-A0C0-4DA1-A24C-9D7B00966146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4EA-3688-4F86-8429-7A747A10E32A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8A06-DAE7-489C-938B-C0CCD38C7780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2F5-A40A-4316-A247-54803AC1F5F2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D4B8-C9F9-4171-9098-869E04644CD1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4070-0181-4C18-A12C-E8AE7222442A}" type="datetime1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E0B1-8A1A-40DD-A766-220034B2B793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BAD7-D352-4383-B93B-A4C2750A55D1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6F38-3804-4D40-97DF-F180AC7A56EF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4622-BF04-44F1-AE72-788040717A71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F23C-B75B-C8B8-EB74-44D743AE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6CFD1-4574-B7C9-E8CD-DFE395813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527D-A916-1B0F-26F2-841549FF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57213-DF02-4153-A662-D7A4AE1BD18C}" type="datetime1">
              <a:rPr lang="en-US" smtClean="0"/>
              <a:t>2/17/2026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5F2D-9F97-A5C2-F535-0DF3261F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4B8DB-2E6F-A4F5-12A9-BBD89F69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921-3225-4E39-90DE-C7FA9F3AE0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061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49880-70A8-959B-3EAA-DADF30650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F920-1305-4D46-9ECD-029F0785C65F}" type="datetime1">
              <a:rPr lang="en-US" smtClean="0"/>
              <a:t>2/17/2026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B9006-3FEC-4DE3-A8AF-0A3593FD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4EBA-0A5C-1E19-C5D1-1E263590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50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DDEE-816A-405F-9F0A-B5368B0EEC4B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70B8-617E-4EB7-814C-0FC12AED738A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D00E-406A-470E-A7DA-0BF8C758500C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48D4-BBE2-46F7-A8DC-E7FA9C9CD2DD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11A1-64D8-4CF4-A345-07731E7EF035}" type="datetime1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C42C-99BB-4B53-A25A-236DC9E1846C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C04A-2D39-46C0-9810-54AEF5017C2C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AC4D-3F4F-4458-88EC-4C3B23174176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CBD8-BFA8-48DA-9063-A637CE8F2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94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74BD-1B81-46A7-BC9D-1F5062405DC4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C2A4-FDB9-435A-ADE1-F4BB8C968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9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B46E-A42D-4AD5-A13D-EBF98B59CAB1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506E5-5422-41EE-85BD-D3E1239A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B5D21-FCF4-A6D4-A59A-1A84AC08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DF6A-38D5-66EB-BC3E-AC86A93B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2CD87-5D67-73C4-E477-08A44E231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E875-27D1-4421-A93F-785F6A536894}" type="datetime1">
              <a:rPr lang="en-US" smtClean="0"/>
              <a:t>2/17/2026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5844D-8B8B-EA11-9663-B8EA97513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5C94-786A-7A2A-55EF-7BC663B64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921-3225-4E39-90DE-C7FA9F3AE0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6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44.xml"/><Relationship Id="rId7" Type="http://schemas.openxmlformats.org/officeDocument/2006/relationships/slide" Target="slide5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10" Type="http://schemas.openxmlformats.org/officeDocument/2006/relationships/slide" Target="slide56.xml"/><Relationship Id="rId4" Type="http://schemas.openxmlformats.org/officeDocument/2006/relationships/slide" Target="slide54.xml"/><Relationship Id="rId9" Type="http://schemas.openxmlformats.org/officeDocument/2006/relationships/slide" Target="slide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chart" Target="../charts/char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image" Target="../media/image5.jpeg"/><Relationship Id="rId7" Type="http://schemas.openxmlformats.org/officeDocument/2006/relationships/slide" Target="slide5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room, gear&#10;&#10;Description automatically generated">
            <a:extLst>
              <a:ext uri="{FF2B5EF4-FFF2-40B4-BE49-F238E27FC236}">
                <a16:creationId xmlns:a16="http://schemas.microsoft.com/office/drawing/2014/main" id="{42B9BF9C-A433-1B13-A9E5-537E14EBE2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5750"/>
            <a:ext cx="1143000" cy="1143000"/>
          </a:xfrm>
          <a:prstGeom prst="rect">
            <a:avLst/>
          </a:prstGeom>
        </p:spPr>
      </p:pic>
      <p:sp>
        <p:nvSpPr>
          <p:cNvPr id="8" name="Google Shape;339;p37">
            <a:extLst>
              <a:ext uri="{FF2B5EF4-FFF2-40B4-BE49-F238E27FC236}">
                <a16:creationId xmlns:a16="http://schemas.microsoft.com/office/drawing/2014/main" id="{B4E17E0F-2D8B-5288-21F5-4524F6574F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1285866"/>
            <a:ext cx="9144000" cy="292895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hi-I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</a:t>
            </a:r>
            <a:br>
              <a:rPr lang="en-I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वर्ष 202</a:t>
            </a:r>
            <a:r>
              <a:rPr lang="en-I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hi-I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-27</a:t>
            </a:r>
            <a:br>
              <a:rPr lang="hi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दिनांक </a:t>
            </a:r>
            <a:r>
              <a:rPr lang="en-IN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</a:t>
            </a:r>
            <a:r>
              <a:rPr lang="hi-IN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फरवरी, </a:t>
            </a: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</a:t>
            </a:r>
            <a:r>
              <a:rPr lang="hi-IN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br>
              <a:rPr lang="hi-I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IN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921-3225-4E39-90DE-C7FA9F3AE03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60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20"/>
            <a:ext cx="8839200" cy="857250"/>
          </a:xfrm>
        </p:spPr>
        <p:txBody>
          <a:bodyPr>
            <a:noAutofit/>
          </a:bodyPr>
          <a:lstStyle/>
          <a:p>
            <a:pPr algn="ctr"/>
            <a:r>
              <a:rPr lang="hi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अतिरिक्त वित्तीय संसाधनों से वित्तीय वर्ष 2026-27 में  </a:t>
            </a:r>
            <a:br>
              <a:rPr lang="hi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निगम/ मंडलों द्वारा प्रस्तावित पूंजीगत व्यय </a:t>
            </a:r>
            <a:endParaRPr lang="e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047750"/>
          <a:ext cx="8382000" cy="380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461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क्र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निगम/ मंडल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प्रस्तावित पूंजीगत व्यय</a:t>
                      </a:r>
                      <a:endParaRPr lang="en-IN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NBPCL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6,347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म.प्र पॉवर जनरेशन कम्पनी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775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म.प्र.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मेट्रो रेल निगम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म.प्र ट्रांसमिशन कम्पनी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593 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म.प्र सड़क विकास निगम MPRDC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1,403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22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पूर्व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विद्युत् वितरण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कम्पनी East DISCOM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61">
                <a:tc>
                  <a:txBody>
                    <a:bodyPr/>
                    <a:lstStyle/>
                    <a:p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7.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पश्चिम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विद्युत् वितरण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कम्पनी West DISCOM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461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सेंट्रल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विद्युत् वितरण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कम्पनी </a:t>
                      </a:r>
                      <a:r>
                        <a:rPr lang="hi-IN" sz="1800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Central </a:t>
                      </a:r>
                      <a:r>
                        <a:rPr lang="hi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DISCOM</a:t>
                      </a:r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461">
                <a:tc>
                  <a:txBody>
                    <a:bodyPr/>
                    <a:lstStyle/>
                    <a:p>
                      <a:endParaRPr lang="en-IN" sz="1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योग </a:t>
                      </a:r>
                      <a:endParaRPr lang="en-IN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17,350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929586" y="78580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763000" cy="609600"/>
          </a:xfrm>
        </p:spPr>
        <p:txBody>
          <a:bodyPr>
            <a:no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आगामी वर्षों में पूंजीगत व्यय हेतु कार्ययोजना </a:t>
            </a:r>
            <a:endParaRPr lang="e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819150"/>
          <a:ext cx="8001056" cy="382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4302">
                <a:tc>
                  <a:txBody>
                    <a:bodyPr/>
                    <a:lstStyle/>
                    <a:p>
                      <a:pPr marL="361950" indent="-184150">
                        <a:buFont typeface="Arial" pitchFamily="34" charset="0"/>
                        <a:buChar char="•"/>
                      </a:pP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अतिरिक्त</a:t>
                      </a:r>
                      <a:r>
                        <a:rPr lang="hi-IN" sz="2000" b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बजटीय </a:t>
                      </a: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संसाधनों से निगम/ मंडलों द्वारा पूंजीगत व्यय 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1950" indent="-184150">
                        <a:buFont typeface="Arial" pitchFamily="34" charset="0"/>
                        <a:buChar char="•"/>
                      </a:pPr>
                      <a:endParaRPr lang="en-IN" sz="20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1950" indent="-184150">
                        <a:buFont typeface="Arial" pitchFamily="34" charset="0"/>
                        <a:buChar char="•"/>
                      </a:pP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HUDCO,</a:t>
                      </a:r>
                      <a:r>
                        <a:rPr lang="hi-IN" sz="2000" b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NABARD (RIAS, NIDA, FIDF, DIDF आदि) के माध्यम से वित्त पोषण </a:t>
                      </a: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1950" indent="-184150">
                        <a:buFont typeface="Arial" pitchFamily="34" charset="0"/>
                        <a:buChar char="•"/>
                      </a:pPr>
                      <a:endParaRPr lang="hi-IN" sz="20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61950" indent="-184150">
                        <a:buFont typeface="Arial" pitchFamily="34" charset="0"/>
                        <a:buChar char="•"/>
                      </a:pP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जन-निजी भागीदारी, HAM, Value Capture</a:t>
                      </a:r>
                      <a:r>
                        <a:rPr lang="en-IN" sz="2000" b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F</a:t>
                      </a: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inancing, Municipal Bonds,</a:t>
                      </a:r>
                      <a:r>
                        <a:rPr lang="hi-IN" sz="2000" b="0" baseline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InVITs आदि के माध्यम से परियोजनाओं का वित्त पोषण  </a:t>
                      </a:r>
                      <a:r>
                        <a:rPr lang="hi-IN" sz="2000" b="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8"/>
            <a:ext cx="8784976" cy="565572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2025-26 की घोषणाओं पर अनुवर्ती कार्यवाही  </a:t>
            </a:r>
            <a:endParaRPr lang="e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098065"/>
              </p:ext>
            </p:extLst>
          </p:nvPr>
        </p:nvGraphicFramePr>
        <p:xfrm>
          <a:off x="611560" y="1491630"/>
          <a:ext cx="7858180" cy="2523744"/>
        </p:xfrm>
        <a:graphic>
          <a:graphicData uri="http://schemas.openxmlformats.org/drawingml/2006/table">
            <a:tbl>
              <a:tblPr/>
              <a:tblGrid>
                <a:gridCol w="392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जिला विकास सलाहकार समिति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गठित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मुख्‍यमंत्री मजरा-टोला सड़क योजना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 स्वीकृत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क्षतिग्रस्त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पुल पुलियों का निर्माण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 स्वीकृत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मेट्रोपोलिटन योजना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अधिसूचना जारी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अविरल निर्मल नर्मदा योजना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 प्रारंभ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शासकीय सेवकों के भत्‍तों का पुनरीक्षण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कार्यवाही पूर्ण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केन्‍द्रीकृत पेंशन प्रक्रिया प्रकोष्‍ठ का गठन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कार्यवाही पूर्ण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राज्य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स्तरीय बीमा समिति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गठित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0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813" y="0"/>
            <a:ext cx="8229600" cy="857250"/>
          </a:xfrm>
        </p:spPr>
        <p:txBody>
          <a:bodyPr>
            <a:noAutofit/>
          </a:bodyPr>
          <a:lstStyle/>
          <a:p>
            <a:r>
              <a:rPr lang="hi-I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2025-26 की घोषणाओं पर अनुवर्ती कार्यवाही  </a:t>
            </a:r>
            <a:endParaRPr lang="en-I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1214428"/>
          <a:ext cx="8643998" cy="3470148"/>
        </p:xfrm>
        <a:graphic>
          <a:graphicData uri="http://schemas.openxmlformats.org/drawingml/2006/table">
            <a:tbl>
              <a:tblPr/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भावान्तर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 प्रारंभ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लाड़ली बहना योजना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राशि 1500 प्रतिमाह की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गई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मुख्यमंत्री सुगम परिवहन सेवा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स्वीकृत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गौशालाओं को अनुदान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रुपये 20 प्रति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दिवस </a:t>
                      </a: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 बढ़ाकर 40 प्रति दिवस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किया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गीता भवन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 स्वीकृत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निजी निवेश से संम्पत्तियों का निर्माण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 प्रारंभ (चिकित्सा महाविद्यालय)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सोशल इम्पैक्ट बॉड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 2026 में लिस्टिंग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वर्किंग वीमेन हॉस्टल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 प्रगतिरत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उद्योग संवर्धन एवं निवेश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पिछले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 वर्षों में 8.63</a:t>
                      </a:r>
                      <a:r>
                        <a:rPr lang="en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लाख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करोड़ के निवेश प्रस्ताव पर कार्य प्रारंभ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80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ज़ू एवं रेस्क्यू सेंटर 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कार्य</a:t>
                      </a:r>
                      <a:r>
                        <a:rPr lang="hi-IN" sz="1800" b="1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प्रारंभ</a:t>
                      </a:r>
                      <a:endParaRPr lang="en-US" sz="18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4044" marR="64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15"/>
            <a:ext cx="8229600" cy="18716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i-I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</a:p>
          <a:p>
            <a:pPr algn="ctr">
              <a:buNone/>
            </a:pPr>
            <a:r>
              <a:rPr lang="hi-I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2026-27 के प्रमुख बिंदु  </a:t>
            </a:r>
            <a:endParaRPr lang="en-I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036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</a:t>
            </a: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</a:t>
            </a: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एक नज़र में...</a:t>
            </a:r>
            <a:endParaRPr lang="en-US" sz="3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4371951"/>
            <a:ext cx="362024" cy="267494"/>
          </a:xfrm>
        </p:spPr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7286644" y="571486"/>
            <a:ext cx="1516673" cy="7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845543">
              <a:spcBef>
                <a:spcPct val="20000"/>
              </a:spcBef>
            </a:pP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8596" y="928676"/>
          <a:ext cx="8259508" cy="328614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28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7937">
                <a:tc>
                  <a:txBody>
                    <a:bodyPr/>
                    <a:lstStyle/>
                    <a:p>
                      <a:pPr algn="ctr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</a:t>
                      </a:r>
                      <a:endParaRPr lang="hi-IN" sz="16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ctr" rtl="0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6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6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   202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6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</a:t>
                      </a:r>
                      <a:r>
                        <a:rPr lang="hi-IN" sz="1600" u="none" strike="noStrike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24-25 से </a:t>
                      </a:r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वृद्धि(+) / कमी(-) %</a:t>
                      </a:r>
                      <a:endParaRPr lang="hi-IN" sz="16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algn="l" fontAlgn="ctr"/>
                      <a:r>
                        <a:rPr lang="hi-IN" sz="16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कुल प्राप्तियां</a:t>
                      </a:r>
                      <a:endParaRPr lang="hi-IN" sz="16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3,19,604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3,75,340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3,53,943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प्राप्तियां</a:t>
                      </a:r>
                      <a:endParaRPr lang="hi-IN" sz="16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2,50,498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2,90,879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2,79,234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प्राप्तियां</a:t>
                      </a:r>
                      <a:endParaRPr lang="hi-IN" sz="16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69,105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84,461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74,709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algn="l" fontAlgn="ctr"/>
                      <a:r>
                        <a:rPr lang="hi-IN" sz="16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कुल व्यय</a:t>
                      </a:r>
                      <a:endParaRPr lang="hi-IN" sz="16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3,19,604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3,75,337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3,53,889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व्यय</a:t>
                      </a:r>
                      <a:endParaRPr lang="hi-IN" sz="16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2,48,925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2,90,261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2,79,226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6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व्यय</a:t>
                      </a:r>
                      <a:endParaRPr lang="hi-IN" sz="16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70,585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85,076</a:t>
                      </a:r>
                      <a:endParaRPr kumimoji="0" lang="en-US" sz="16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74,662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algn="l" fontAlgn="ctr"/>
                      <a:r>
                        <a:rPr lang="hi-IN" sz="16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विनियोग की राशि</a:t>
                      </a:r>
                      <a:endParaRPr lang="hi-IN" sz="16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3,55,886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4,21,032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3,95,021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895">
                <a:tc>
                  <a:txBody>
                    <a:bodyPr/>
                    <a:lstStyle/>
                    <a:p>
                      <a:pPr algn="l" fontAlgn="ctr"/>
                      <a:r>
                        <a:rPr lang="hi-IN" sz="16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आधिक्य</a:t>
                      </a:r>
                      <a:endParaRPr lang="hi-IN" sz="16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1,573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6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618</a:t>
                      </a:r>
                      <a:endParaRPr kumimoji="0" lang="en-US" sz="16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17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0367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</a:t>
            </a: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-27 एक नज़र में...</a:t>
            </a:r>
            <a:endParaRPr lang="en-US" sz="3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4371951"/>
            <a:ext cx="362024" cy="267494"/>
          </a:xfrm>
        </p:spPr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7215206" y="428610"/>
            <a:ext cx="1516673" cy="7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845543">
              <a:spcBef>
                <a:spcPct val="20000"/>
              </a:spcBef>
            </a:pP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64525"/>
              </p:ext>
            </p:extLst>
          </p:nvPr>
        </p:nvGraphicFramePr>
        <p:xfrm>
          <a:off x="214282" y="785800"/>
          <a:ext cx="8286809" cy="33585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8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2691">
                <a:tc>
                  <a:txBody>
                    <a:bodyPr/>
                    <a:lstStyle/>
                    <a:p>
                      <a:pPr algn="ctr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  <a:r>
                        <a:rPr lang="en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</a:t>
                      </a:r>
                      <a:r>
                        <a:rPr lang="hi-IN" sz="1800" u="none" strike="noStrike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वृद्धि(+) / कमी(-) %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algn="l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कुल प्राप्तियां</a:t>
                      </a:r>
                      <a:endParaRPr lang="hi-IN" sz="18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3,19,604</a:t>
                      </a:r>
                      <a:endParaRPr kumimoji="0" lang="en-US" sz="18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3,53,943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3,89,397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प्राप्तियां</a:t>
                      </a:r>
                      <a:endParaRPr lang="hi-IN" sz="1800" b="0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2,50,498</a:t>
                      </a:r>
                      <a:endParaRPr kumimoji="0" lang="en-US" sz="18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2,79,234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3,08,703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प्राप्तियां</a:t>
                      </a:r>
                      <a:endParaRPr lang="hi-IN" sz="1800" b="0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69,105</a:t>
                      </a:r>
                      <a:endParaRPr kumimoji="0" lang="en-US" sz="18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74,709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80,694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algn="l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कुल व्यय</a:t>
                      </a:r>
                      <a:endParaRPr lang="hi-IN" sz="18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3,19,604</a:t>
                      </a:r>
                      <a:endParaRPr kumimoji="0" lang="en-US" sz="18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3,53,889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3,88,925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10%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व्यय</a:t>
                      </a:r>
                      <a:endParaRPr lang="hi-IN" sz="1800" b="0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2,48,925</a:t>
                      </a:r>
                      <a:endParaRPr kumimoji="0" lang="en-US" sz="18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2,79,226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3,08,659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lvl="1" algn="l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व्यय</a:t>
                      </a:r>
                      <a:endParaRPr lang="hi-IN" sz="1800" b="0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70,585</a:t>
                      </a:r>
                      <a:endParaRPr kumimoji="0" lang="en-US" sz="1800" b="0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74,662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80,266</a:t>
                      </a:r>
                      <a:r>
                        <a:rPr lang="hi-IN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504">
                <a:tc>
                  <a:txBody>
                    <a:bodyPr/>
                    <a:lstStyle/>
                    <a:p>
                      <a:pPr algn="l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विनियोग की राशि</a:t>
                      </a:r>
                      <a:endParaRPr lang="hi-IN" sz="18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3,55,886</a:t>
                      </a:r>
                      <a:endParaRPr kumimoji="0" lang="en-US" sz="18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3,95,021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4,38,317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28">
                <a:tc>
                  <a:txBody>
                    <a:bodyPr/>
                    <a:lstStyle/>
                    <a:p>
                      <a:pPr algn="l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आधिक्य</a:t>
                      </a:r>
                      <a:endParaRPr lang="hi-IN" sz="18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sz="1800" b="1" u="none" strike="noStrike" kern="12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1,573</a:t>
                      </a:r>
                      <a:endParaRPr kumimoji="0" lang="en-US" sz="1800" b="1" u="none" strike="noStrike" kern="1200" dirty="0">
                        <a:solidFill>
                          <a:schemeClr val="dk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282" y="4286262"/>
          <a:ext cx="4214842" cy="708660"/>
        </p:xfrm>
        <a:graphic>
          <a:graphicData uri="http://schemas.openxmlformats.org/drawingml/2006/table">
            <a:tbl>
              <a:tblPr/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 </a:t>
                      </a:r>
                      <a:r>
                        <a:rPr lang="hi-IN" sz="1000" b="1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प्रभावी पूंजीगत परिव्यय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Arial"/>
                        </a:rPr>
                        <a:t>1,06,156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व्यय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80,266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पुनर्प्राप्तियां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4,493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पूंजीगत अस्तियों के सृजन हेतु सहायता अनुदान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Arial"/>
                        </a:rPr>
                        <a:t>4,047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13">
                <a:tc>
                  <a:txBody>
                    <a:bodyPr/>
                    <a:lstStyle/>
                    <a:p>
                      <a:pPr algn="l" fontAlgn="b"/>
                      <a:r>
                        <a:rPr lang="hi-IN" sz="9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अतिरिक्त</a:t>
                      </a:r>
                      <a:r>
                        <a:rPr lang="hi-IN" sz="900" b="1" i="0" u="none" strike="noStrike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वित्तीय संसाधन </a:t>
                      </a:r>
                      <a:endParaRPr lang="en-US" sz="9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Arial"/>
                        </a:rPr>
                        <a:t>17,350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6"/>
            <a:ext cx="7772400" cy="642942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वर्तमान मूल्य पर सकल राज्य घरेलू उत्पाद</a:t>
            </a:r>
            <a:endParaRPr lang="en-US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6F8AA5-9269-F5C9-CCC4-1D9D1B23535A}"/>
              </a:ext>
            </a:extLst>
          </p:cNvPr>
          <p:cNvGraphicFramePr/>
          <p:nvPr/>
        </p:nvGraphicFramePr>
        <p:xfrm>
          <a:off x="857224" y="1071552"/>
          <a:ext cx="728667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215206" y="714363"/>
            <a:ext cx="1516673" cy="70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845543">
              <a:spcBef>
                <a:spcPct val="20000"/>
              </a:spcBef>
            </a:pP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62" y="4572014"/>
            <a:ext cx="533400" cy="403137"/>
          </a:xfrm>
        </p:spPr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1420"/>
            <a:ext cx="7772400" cy="857250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वर्तमान मूल्य पर प्रति व्यक्ति आय</a:t>
            </a:r>
            <a:endParaRPr lang="en-US" sz="3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3B4EDC-EB39-35C7-319F-CC1F08232D1F}"/>
              </a:ext>
            </a:extLst>
          </p:cNvPr>
          <p:cNvGraphicFramePr/>
          <p:nvPr/>
        </p:nvGraphicFramePr>
        <p:xfrm>
          <a:off x="714348" y="928676"/>
          <a:ext cx="792961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24" y="4572014"/>
            <a:ext cx="533400" cy="403137"/>
          </a:xfrm>
        </p:spPr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714362"/>
            <a:ext cx="1000132" cy="100013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ED80E6-242C-1713-C1A1-A216D59EFF70}"/>
              </a:ext>
            </a:extLst>
          </p:cNvPr>
          <p:cNvGraphicFramePr/>
          <p:nvPr/>
        </p:nvGraphicFramePr>
        <p:xfrm>
          <a:off x="214281" y="857238"/>
          <a:ext cx="3929091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3143240" y="785800"/>
            <a:ext cx="1000152" cy="4286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000" b="1" dirty="0">
                <a:ln>
                  <a:noFill/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रुपया आता है</a:t>
            </a:r>
            <a:endParaRPr lang="en-US" sz="1000" b="1" dirty="0">
              <a:ln>
                <a:noFill/>
              </a:ln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6D50C80-728D-226C-E375-27A22297B572}"/>
              </a:ext>
            </a:extLst>
          </p:cNvPr>
          <p:cNvGraphicFramePr/>
          <p:nvPr/>
        </p:nvGraphicFramePr>
        <p:xfrm>
          <a:off x="5357818" y="857238"/>
          <a:ext cx="364333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ight Arrow 9"/>
          <p:cNvSpPr/>
          <p:nvPr/>
        </p:nvSpPr>
        <p:spPr>
          <a:xfrm>
            <a:off x="5357818" y="785800"/>
            <a:ext cx="928694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900" b="1" dirty="0">
                <a:ln>
                  <a:noFill/>
                </a:ln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रुपया जाता है</a:t>
            </a:r>
            <a:endParaRPr lang="en-US" sz="900" b="1" dirty="0">
              <a:ln>
                <a:noFill/>
              </a:ln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1472" y="71420"/>
            <a:ext cx="7772400" cy="642942"/>
          </a:xfrm>
        </p:spPr>
        <p:txBody>
          <a:bodyPr>
            <a:noAutofit/>
          </a:bodyPr>
          <a:lstStyle/>
          <a:p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प्राप्तियां </a:t>
            </a:r>
            <a:r>
              <a:rPr lang="en-GB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GB" sz="18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hi-I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व्यय 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E4C64-2B91-453F-9F2F-11164ABE63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2</a:t>
            </a:fld>
            <a:endParaRPr lang="en-IN"/>
          </a:p>
        </p:txBody>
      </p:sp>
      <p:graphicFrame>
        <p:nvGraphicFramePr>
          <p:cNvPr id="3" name="Diagram 2"/>
          <p:cNvGraphicFramePr/>
          <p:nvPr/>
        </p:nvGraphicFramePr>
        <p:xfrm>
          <a:off x="357158" y="928676"/>
          <a:ext cx="835824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393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का मुख्य फोकस</a:t>
            </a:r>
            <a:endParaRPr lang="en-US" sz="3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8596" y="2714626"/>
            <a:ext cx="8643998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गरीब कल्याण – अन्त्योदय की अवधारणा को साकार करना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युवा शक्ति – युवाओं में कौशल का विकास एवं रोज़गारोन्मुखी प्रशिक्षण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अन्नदाता – अन्नदाता की आय में वृद्धि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नारी शक्ति – सशक्त नारी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इन्फ्रास्ट्रकचर – आधारभूत सुविधाओं का विकास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5600" lvl="0" indent="-355600">
              <a:buFont typeface="Arial" pitchFamily="34" charset="0"/>
              <a:buChar char="•"/>
            </a:pPr>
            <a:r>
              <a:rPr lang="hi-IN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इन्डस्ट्री – प्रदेश में औद्योगिक निवेश को प्रोत्साहन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9542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संसाधन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20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524330" y="267494"/>
            <a:ext cx="1324019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4459" y="699539"/>
          <a:ext cx="8188069" cy="34910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7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3127">
                <a:tc>
                  <a:txBody>
                    <a:bodyPr/>
                    <a:lstStyle/>
                    <a:p>
                      <a:pPr algn="ctr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</a:t>
                      </a:r>
                      <a:endParaRPr lang="hi-IN" sz="18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  <a:r>
                        <a:rPr lang="en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से</a:t>
                      </a:r>
                      <a:r>
                        <a:rPr lang="hi-IN" sz="1800" u="none" strike="noStrike" baseline="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वृद्धि(+) / कमी(-) %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87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कुल प्राप्तियां</a:t>
                      </a:r>
                      <a:endParaRPr lang="hi-IN" sz="1800" b="1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3,19,604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3,53,943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3,89,397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i-IN" sz="1800" b="1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887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3" action="ppaction://hlinksldjump"/>
                        </a:rPr>
                        <a:t>राज्य कर</a:t>
                      </a:r>
                      <a:endParaRPr lang="hi-IN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94,408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1,00,020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4" action="ppaction://hlinksldjump"/>
                        </a:rPr>
                        <a:t>1,17,667</a:t>
                      </a:r>
                      <a:endParaRPr lang="en-US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887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5" action="ppaction://hlinksldjump"/>
                        </a:rPr>
                        <a:t>केन्द्रीय करों में हिस्सा</a:t>
                      </a:r>
                      <a:endParaRPr lang="hi-IN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1,01,020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1,09,351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1,12,137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887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6" action="ppaction://hlinksldjump"/>
                        </a:rPr>
                        <a:t>करेत्तर राजस्व</a:t>
                      </a:r>
                      <a:endParaRPr lang="hi-IN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22,392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24,280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7" action="ppaction://hlinksldjump"/>
                        </a:rPr>
                        <a:t>24,394</a:t>
                      </a:r>
                      <a:endParaRPr lang="en-US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0.5%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23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8" action="ppaction://hlinksldjump"/>
                        </a:rPr>
                        <a:t>केन्द्र से सहायता अनुदान</a:t>
                      </a:r>
                      <a:endParaRPr lang="hi-IN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32,678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45,582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54,505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937">
                <a:tc>
                  <a:txBody>
                    <a:bodyPr/>
                    <a:lstStyle/>
                    <a:p>
                      <a:pPr lvl="1" algn="l" fontAlgn="b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9" action="ppaction://hlinksldjump"/>
                        </a:rPr>
                        <a:t>अन्य प्राप्तियां</a:t>
                      </a:r>
                      <a:r>
                        <a:rPr lang="en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9" action="ppaction://hlinksldjump"/>
                        </a:rPr>
                        <a:t> (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9" action="ppaction://hlinksldjump"/>
                        </a:rPr>
                        <a:t>पूंजीगत)</a:t>
                      </a:r>
                      <a:endParaRPr lang="hi-IN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69,105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74,709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10" action="ppaction://hlinksldjump"/>
                        </a:rPr>
                        <a:t>80,694</a:t>
                      </a:r>
                      <a:endParaRPr lang="en-US" sz="1800" b="0" i="0" u="none" strike="noStrike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8%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52400" y="742950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001156" cy="657250"/>
          </a:xfrm>
        </p:spPr>
        <p:txBody>
          <a:bodyPr>
            <a:normAutofit fontScale="90000"/>
          </a:bodyPr>
          <a:lstStyle/>
          <a:p>
            <a:pPr algn="ctr"/>
            <a:r>
              <a:rPr lang="hi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आर्थिक एवं सामाजिक क्षेत्र के प्रावधान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21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DV-TTSurekhEN"/>
                <a:ea typeface="DV-TTSurekhEN"/>
                <a:cs typeface="DV-TTSurekhEN"/>
              </a:defRPr>
            </a:pPr>
            <a:r>
              <a:rPr lang="hi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राजस्व व्यय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236298" y="26749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22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28662" y="1062037"/>
          <a:ext cx="7429552" cy="365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DV-TTSurekhEN"/>
                <a:ea typeface="DV-TTSurekhEN"/>
                <a:cs typeface="DV-TTSurekhEN"/>
              </a:defRPr>
            </a:pPr>
            <a:r>
              <a:rPr lang="hi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राजस्व प्राप्तियों से प्रतिशत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286644" y="642924"/>
            <a:ext cx="1516673" cy="39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algn="r"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hi-IN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प्रतिशत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23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14282" y="1000114"/>
          <a:ext cx="414340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28596" y="92867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ब्याज भुगतान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3438" y="1000114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पेंशन भुगतान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4500562" y="1142990"/>
          <a:ext cx="442915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2400" b="1" i="0" u="none" strike="noStrike" kern="1200" baseline="0">
                <a:solidFill>
                  <a:srgbClr val="000000"/>
                </a:solidFill>
                <a:latin typeface="DV-TTSurekhEN"/>
                <a:ea typeface="DV-TTSurekhEN"/>
                <a:cs typeface="DV-TTSurekhEN"/>
              </a:defRPr>
            </a:pPr>
            <a:r>
              <a:rPr lang="hi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राजस्व घाटा / आधिक्य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236298" y="26749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24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57158" y="928676"/>
          <a:ext cx="47863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5429256" y="928676"/>
          <a:ext cx="328614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714348" y="4572014"/>
            <a:ext cx="7072362" cy="4286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i-IN" sz="1200" b="1" i="1" dirty="0"/>
              <a:t>*पूंजीगत अस्तियों के सृजन हेतु सहायता अनुदान को जोड़ते हुए एवं छत्तीसगढ़ पेंशन दायित्वों को सम्मिलित न करने से</a:t>
            </a:r>
            <a:endParaRPr lang="en-US" sz="1200" b="1" i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6"/>
            <a:ext cx="8784976" cy="565572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राजस्व आधिक्य बनाये रखना</a:t>
            </a:r>
            <a:endParaRPr lang="e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8596" y="928676"/>
            <a:ext cx="83820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i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केन्द्र के वर्ष 2025-26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hi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आर्थिक सर्वेक्षण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में राज्यों की तुलना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राजस्व आधिक्य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kumimoji="0" lang="hi-IN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के मापदण्ड पर की गई है, वर्तमान में 11 राज्य इसमें सम्मिलित हैं, जिसमें मध्यप्रदेश भी शामिल है</a:t>
            </a:r>
            <a:endParaRPr kumimoji="0" lang="en-GB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marR="0" lvl="1" indent="-185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i-IN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C2A4-FDB9-435A-ADE1-F4BB8C968B5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3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 defTabSz="845543">
              <a:defRPr/>
            </a:pPr>
            <a:r>
              <a:rPr lang="hi-IN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राजकोषीय घाटा  </a:t>
            </a:r>
            <a:r>
              <a:rPr lang="en-US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hi-IN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GSDP अनुपात</a:t>
            </a:r>
            <a:endParaRPr lang="en-US" sz="36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26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85786" y="857238"/>
          <a:ext cx="764386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215206" y="1071552"/>
            <a:ext cx="571504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i-IN" sz="1800" dirty="0"/>
              <a:t>*</a:t>
            </a:r>
            <a:endParaRPr lang="en-US" sz="1800" dirty="0"/>
          </a:p>
        </p:txBody>
      </p:sp>
      <p:sp>
        <p:nvSpPr>
          <p:cNvPr id="9" name="TextBox 1"/>
          <p:cNvSpPr txBox="1"/>
          <p:nvPr/>
        </p:nvSpPr>
        <p:spPr>
          <a:xfrm>
            <a:off x="642910" y="4572014"/>
            <a:ext cx="6858048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b="1" i="1" dirty="0"/>
              <a:t>+ </a:t>
            </a:r>
            <a:r>
              <a:rPr lang="hi-IN" sz="1200" b="1" i="1" dirty="0"/>
              <a:t>जी.एस.डी.पी. का 3 प्रतिशत</a:t>
            </a:r>
            <a:r>
              <a:rPr lang="en-IN" sz="1200" b="1" i="1" dirty="0"/>
              <a:t>,</a:t>
            </a:r>
            <a:r>
              <a:rPr lang="hi-IN" sz="1200" b="1" i="1" dirty="0"/>
              <a:t> </a:t>
            </a:r>
            <a:r>
              <a:rPr lang="en-IN" sz="1200" b="1" i="1" dirty="0"/>
              <a:t>SASCI </a:t>
            </a:r>
            <a:r>
              <a:rPr lang="hi-IN" sz="1200" b="1" i="1" dirty="0"/>
              <a:t>अतंर्गत 0.81 प्रतिशत</a:t>
            </a:r>
            <a:r>
              <a:rPr lang="en-IN" sz="1200" b="1" i="1" dirty="0"/>
              <a:t> ,</a:t>
            </a:r>
            <a:r>
              <a:rPr lang="hi-IN" sz="1200" b="1" i="1" dirty="0"/>
              <a:t> अनुपयोगित ऋण सीमा</a:t>
            </a:r>
            <a:r>
              <a:rPr lang="en-IN" sz="1200" b="1" i="1" dirty="0"/>
              <a:t> </a:t>
            </a:r>
            <a:r>
              <a:rPr lang="hi-IN" sz="1200" b="1" i="1" dirty="0"/>
              <a:t>का 0.64 प्रतिशत</a:t>
            </a:r>
            <a:endParaRPr lang="en-IN" sz="1200" b="1" i="1" dirty="0"/>
          </a:p>
          <a:p>
            <a:r>
              <a:rPr lang="hi-IN" sz="1200" b="1" i="1" dirty="0"/>
              <a:t>*जी.एस.डी.पी. का 3 प्रतिशत</a:t>
            </a:r>
            <a:r>
              <a:rPr lang="en-IN" sz="1200" b="1" i="1" dirty="0"/>
              <a:t>, SASCI </a:t>
            </a:r>
            <a:r>
              <a:rPr lang="hi-IN" sz="1200" b="1" i="1" dirty="0"/>
              <a:t>का 0.87 प्रतिशत</a:t>
            </a:r>
            <a:endParaRPr lang="en-US" sz="1200" b="1" i="1" dirty="0"/>
          </a:p>
        </p:txBody>
      </p:sp>
      <p:sp>
        <p:nvSpPr>
          <p:cNvPr id="10" name="TextBox 1"/>
          <p:cNvSpPr txBox="1"/>
          <p:nvPr/>
        </p:nvSpPr>
        <p:spPr>
          <a:xfrm>
            <a:off x="6357950" y="1000114"/>
            <a:ext cx="571504" cy="2143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i-IN" sz="1800" dirty="0"/>
              <a:t>+</a:t>
            </a:r>
            <a:endParaRPr lang="en-US" sz="18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86446" y="2143122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86446" y="1712906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40765" y="2157381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1785932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0.81%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8" y="1428742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Unutilized 0.64%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786578" y="1928808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32882" y="1943067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6578" y="1728753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0.87%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14480" y="3000378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3042" y="3071816"/>
            <a:ext cx="7104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2.46%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12" y="2500312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0.54%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714480" y="2857502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43042" y="2586009"/>
            <a:ext cx="7889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GST Com. 0.60%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14612" y="2714626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14612" y="3000378"/>
            <a:ext cx="7104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2.57%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4480" y="2857502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0.19%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714744" y="2786064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14744" y="2928940"/>
            <a:ext cx="7104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2.33%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6182" y="2571750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0.93%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0633" y="2371695"/>
            <a:ext cx="5966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Normal 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6314" y="2000246"/>
            <a:ext cx="63991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SASCI 0.83%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164305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00" b="1" dirty="0">
                <a:solidFill>
                  <a:schemeClr val="bg1"/>
                </a:solidFill>
              </a:rPr>
              <a:t>Unutilized 0.46%</a:t>
            </a:r>
            <a:endParaRPr lang="en-US" sz="700" b="1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786314" y="2285998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86314" y="1857370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028"/>
          <p:cNvSpPr txBox="1">
            <a:spLocks noChangeArrowheads="1"/>
          </p:cNvSpPr>
          <p:nvPr/>
        </p:nvSpPr>
        <p:spPr bwMode="auto">
          <a:xfrm>
            <a:off x="642910" y="428610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ऋण का सकल राज्य घरेलू उत्पाद से प्रतिशत</a:t>
            </a: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(आरक्षित एवं जमा निधियों को छोड़कर)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27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28596" y="609600"/>
          <a:ext cx="8001056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71420"/>
            <a:ext cx="8786874" cy="857250"/>
          </a:xfrm>
        </p:spPr>
        <p:txBody>
          <a:bodyPr>
            <a:normAutofit/>
          </a:bodyPr>
          <a:lstStyle/>
          <a:p>
            <a:r>
              <a:rPr lang="hi-I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संस्थावार ऋण प्रतिशत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00034" y="852487"/>
          <a:ext cx="7929618" cy="407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6143636" y="1714494"/>
            <a:ext cx="2643206" cy="2428892"/>
          </a:xfrm>
          <a:prstGeom prst="rect">
            <a:avLst/>
          </a:prstGeom>
        </p:spPr>
        <p:txBody>
          <a:bodyPr wrap="non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केन्द्र शासन से ऋण में </a:t>
            </a:r>
            <a:r>
              <a:rPr lang="en-GB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SASCI </a:t>
            </a:r>
            <a:endParaRPr lang="hi-IN" sz="105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अन्तर्गत प्राप्त होना वाली राशि सम्मिलित </a:t>
            </a:r>
          </a:p>
          <a:p>
            <a:pPr algn="l"/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है। यह ऋण 50 वर्षों का ब्याज रहित ऋण है। </a:t>
            </a:r>
          </a:p>
          <a:p>
            <a:pPr algn="l">
              <a:buFont typeface="Arial" pitchFamily="34" charset="0"/>
              <a:buChar char="•"/>
            </a:pPr>
            <a:endParaRPr lang="hi-IN" sz="105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संस्थाओं से ऋण में </a:t>
            </a:r>
            <a:r>
              <a:rPr lang="en-GB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NABARD, NHBC, </a:t>
            </a:r>
          </a:p>
          <a:p>
            <a:pPr algn="l"/>
            <a:r>
              <a:rPr lang="en-GB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NCD</a:t>
            </a:r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से प्राप्त ऋण सम्मिलित है।</a:t>
            </a:r>
          </a:p>
          <a:p>
            <a:pPr algn="l"/>
            <a:endParaRPr lang="hi-IN" sz="105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ऋण के अन्तर्गत जीपीएफ, जीआईएस, सब्याज </a:t>
            </a:r>
          </a:p>
          <a:p>
            <a:pPr algn="l"/>
            <a:r>
              <a:rPr lang="hi-IN" sz="105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जमा से प्राप्त ऋण है।</a:t>
            </a:r>
            <a:endParaRPr lang="en-IN" sz="105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39378"/>
          </a:xfrm>
        </p:spPr>
        <p:txBody>
          <a:bodyPr>
            <a:normAutofit/>
          </a:bodyPr>
          <a:lstStyle/>
          <a:p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जीएसडीपी एवं ऋण की सीमा</a:t>
            </a:r>
            <a:endParaRPr lang="en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8"/>
            <a:ext cx="8382000" cy="3714776"/>
          </a:xfrm>
        </p:spPr>
        <p:txBody>
          <a:bodyPr>
            <a:noAutofit/>
          </a:bodyPr>
          <a:lstStyle/>
          <a:p>
            <a:pPr marL="363538" lvl="1" indent="-185738" algn="l">
              <a:buFont typeface="Arial" pitchFamily="34" charset="0"/>
              <a:buChar char="•"/>
            </a:pP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2025-26 हेतु GSDP का पुनरीक्षित अनुमान रू 16.</a:t>
            </a:r>
            <a:r>
              <a:rPr lang="en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लाख करोड़ है </a:t>
            </a:r>
          </a:p>
          <a:p>
            <a:pPr marL="363538" lvl="1" indent="-185738" algn="l">
              <a:buFont typeface="Arial" pitchFamily="34" charset="0"/>
              <a:buChar char="•"/>
            </a:pPr>
            <a:endParaRPr lang="en-GB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lvl="1" indent="-185738" algn="l">
              <a:buFont typeface="Arial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वें वित्त आयोग के गणना सूत्र अनुसार वित्त वर्ष 2026-27 के GSDP का अनुमान रू 1</a:t>
            </a:r>
            <a:r>
              <a:rPr lang="en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लाख करोड़ होगा  </a:t>
            </a:r>
          </a:p>
          <a:p>
            <a:pPr marL="363538" lvl="1" indent="-185738" algn="l">
              <a:buFont typeface="Arial" pitchFamily="34" charset="0"/>
              <a:buChar char="•"/>
            </a:pPr>
            <a:endParaRPr lang="hi-IN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lvl="1" indent="-185738" algn="l">
              <a:buFont typeface="Arial" pitchFamily="34" charset="0"/>
              <a:buChar char="•"/>
            </a:pP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वर्ष 2026-27 के GSDP के इस अनुमान के आधार पर रू 5</a:t>
            </a:r>
            <a:r>
              <a:rPr lang="en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 करोड़ का ऋण प्राप्त किया जा सकता है, जो GSDP का 3 प्रतिशत होगा</a:t>
            </a:r>
          </a:p>
          <a:p>
            <a:pPr marL="363538" lvl="1" indent="-185738" algn="l">
              <a:buFont typeface="Arial" pitchFamily="34" charset="0"/>
              <a:buChar char="•"/>
            </a:pPr>
            <a:endParaRPr lang="hi-IN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3538" lvl="1" indent="-185738" algn="l">
              <a:buFont typeface="Arial" pitchFamily="34" charset="0"/>
              <a:buChar char="•"/>
            </a:pP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केन्द्र से </a:t>
            </a:r>
            <a:r>
              <a:rPr lang="en-GB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SASCI </a:t>
            </a:r>
            <a:r>
              <a:rPr lang="hi-IN" sz="20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अन्तर्गत प्राप्त ब्याज रहित दीर्घ अवधि के ऋण के इस सीमा में सम्मिलित नही होते है</a:t>
            </a:r>
            <a:endParaRPr lang="en-GB" sz="20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hi-IN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hi-IN" sz="24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IN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921-3225-4E39-90DE-C7FA9F3AE039}" type="slidenum">
              <a:rPr lang="en-IN" smtClean="0"/>
              <a:pPr/>
              <a:t>29</a:t>
            </a:fld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F318639C-6863-CCB3-9B12-CCEC1E1B5348}"/>
              </a:ext>
            </a:extLst>
          </p:cNvPr>
          <p:cNvSpPr txBox="1"/>
          <p:nvPr/>
        </p:nvSpPr>
        <p:spPr>
          <a:xfrm>
            <a:off x="197524" y="133350"/>
            <a:ext cx="879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i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समृद्ध मध्यप्रदेश</a:t>
            </a:r>
            <a:r>
              <a:rPr lang="en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hi-I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2047</a:t>
            </a:r>
            <a:endParaRPr lang="en-I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500034" y="857238"/>
          <a:ext cx="807249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329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Debt Profile</a:t>
            </a:r>
            <a:endParaRPr lang="hi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(</a:t>
            </a:r>
            <a:r>
              <a:rPr lang="en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2025-26 </a:t>
            </a: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की स्थिति में)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30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00034" y="928676"/>
          <a:ext cx="8143932" cy="350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5786" y="571486"/>
            <a:ext cx="20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Repayment of Loan</a:t>
            </a:r>
            <a:endParaRPr lang="en-US" b="1" dirty="0"/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7143768" y="57148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Debt Profile</a:t>
            </a:r>
            <a:endParaRPr lang="hi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(</a:t>
            </a:r>
            <a:r>
              <a:rPr lang="en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2025-26 </a:t>
            </a: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की स्थिति में)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31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642924"/>
            <a:ext cx="17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Maturity of Loan</a:t>
            </a:r>
            <a:endParaRPr lang="en-US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85786" y="1081087"/>
          <a:ext cx="7572428" cy="32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7143768" y="57148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0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 anchor="ctr"/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Debt Profile</a:t>
            </a:r>
            <a:endParaRPr lang="hi-I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(</a:t>
            </a:r>
            <a:r>
              <a:rPr lang="en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2025-26 </a:t>
            </a:r>
            <a:r>
              <a:rPr lang="hi-IN" sz="1400" b="1" dirty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की स्थिति में)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32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57148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Interest Payment</a:t>
            </a:r>
            <a:endParaRPr lang="en-US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42910" y="928676"/>
          <a:ext cx="7929618" cy="350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143768" y="57148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571500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सामाजिक क्षेत्र- स्‍वास्‍थ्‍य एवं महिला बाल विकास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33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7627329" y="483518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1520" y="2545143"/>
          <a:ext cx="3096344" cy="2325700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50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268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6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महिला एवं बाल विकास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25,967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32,730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68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लोक स्वास्थ्य एवं परिवार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21,731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22,363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78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आयुष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1,071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1,210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68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भोपाल गैस त्रासदी, राहत तथा पुनर्वास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159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175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78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48,928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56,478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 descr="heal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9542"/>
            <a:ext cx="2952328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hart 11"/>
          <p:cNvGraphicFramePr/>
          <p:nvPr/>
        </p:nvGraphicFramePr>
        <p:xfrm>
          <a:off x="3571868" y="1000114"/>
          <a:ext cx="5099957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"/>
            <a:ext cx="9144000" cy="69954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सामाजिक क्षेत्र - शिक्षा</a:t>
            </a:r>
            <a:endParaRPr lang="en-US" sz="3600" b="1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34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7504" y="2612357"/>
          <a:ext cx="3168352" cy="211026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461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स्कूल शिक्षा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33,178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36,730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9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उच्च शिक्षा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3,533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4,247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11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तकनीकी शिक्षा, कौशल विकास एवं रोजगार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2,313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2,932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11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खेल एवं युवक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638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715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11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विज्ञान एवं प्रौद्योगिकी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498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734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945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40,160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45,358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308305" y="26749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educ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99542"/>
            <a:ext cx="3024336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3714744" y="714362"/>
          <a:ext cx="507209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19050"/>
            <a:ext cx="8172400" cy="718592"/>
          </a:xfr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सामाजिक क्षेत्र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SC/ST/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OBC</a:t>
            </a: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35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7504" y="2545145"/>
          <a:ext cx="3168351" cy="229314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7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जनजातीय कार्य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14,353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15,015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60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सामाजिक न्याय एवं नि:शक्तजन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4,571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4,570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अनुसूचित जाति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2,584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2,591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60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पिछड़ा वर्ग तथा अल्प संख्यक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1,724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1,793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622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घुमन्त अर्ध घुमन्त कल्याण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60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55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73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23,292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24,024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7452322" y="55552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trib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71550"/>
            <a:ext cx="3096344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Chart 10"/>
          <p:cNvGraphicFramePr/>
          <p:nvPr/>
        </p:nvGraphicFramePr>
        <p:xfrm>
          <a:off x="3643306" y="1071552"/>
          <a:ext cx="5028519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0094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75000"/>
              </a:lnSpc>
            </a:pP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क्षेत्र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36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515" y="2203005"/>
          <a:ext cx="3463791" cy="250650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48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4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किसान कल्याण तथा कृषि विकास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31,186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31,759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4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खाद्य, नागरिक आपूर्ति एवं उपभोक्ता संरक्षण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1,332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1,863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4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पशुपालन एवं डेयरी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2,014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2,365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42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सहकारिता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1,987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1,679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4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उद्यानिकी तथा खाद्य प्रसंस्करण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539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772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4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मछुआ कल्याण तथा मत्स्य विकास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342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413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424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37,400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38,850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380314" y="26749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10" descr="agricul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467494"/>
            <a:ext cx="2909455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3857620" y="785800"/>
          <a:ext cx="4742767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85054" y="123478"/>
            <a:ext cx="8958949" cy="571500"/>
          </a:xfrm>
        </p:spPr>
        <p:txBody>
          <a:bodyPr>
            <a:no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नगरीय एवं ग्रामीण विकास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2715767"/>
          <a:ext cx="3248910" cy="192768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29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37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नगरीय विकास एवं आवास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18,639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21,562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37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ग्रामीण विकास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21,620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29,663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2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पंचायत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10,307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10,440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87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50,566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61,665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37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7308305" y="411510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urban_ru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0" y="843558"/>
            <a:ext cx="2808311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/>
          <p:cNvGraphicFramePr/>
          <p:nvPr/>
        </p:nvGraphicFramePr>
        <p:xfrm>
          <a:off x="3714744" y="857238"/>
          <a:ext cx="5099957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0927" y="0"/>
            <a:ext cx="8229600" cy="843558"/>
          </a:xfr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संस्कृति संवर्धन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2774939"/>
          <a:ext cx="2880320" cy="156162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323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19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संस्कृति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784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1,365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419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पर्यटन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384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566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96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धार्मिक न्यास एवं धर्मस्व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88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127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19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आनंद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15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12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19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1,271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2,069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38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164290" y="339502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71551"/>
            <a:ext cx="2736304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/>
          <p:cNvGraphicFramePr/>
          <p:nvPr/>
        </p:nvGraphicFramePr>
        <p:xfrm>
          <a:off x="3214678" y="714362"/>
          <a:ext cx="521497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0927" y="0"/>
            <a:ext cx="8229600" cy="843558"/>
          </a:xfr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रोज़गार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2726607"/>
          <a:ext cx="2891720" cy="211026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10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79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औद्योगिक नीति एवं निवेश प्रोत्साहन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3,534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3,814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79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सूक्ष्म, लघु और मध्यम उद्यम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1,820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2,144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65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कुटीर एवं ग्रामोद्योग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131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145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26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5,486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6,104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39</a:t>
            </a:fld>
            <a:endParaRPr lang="en-US" sz="110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092282" y="339502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employ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31" y="843559"/>
            <a:ext cx="2880319" cy="16965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Chart 9"/>
          <p:cNvGraphicFramePr/>
          <p:nvPr/>
        </p:nvGraphicFramePr>
        <p:xfrm>
          <a:off x="3357554" y="857238"/>
          <a:ext cx="542928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7393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के स्तंभ</a:t>
            </a:r>
            <a:endParaRPr lang="en-US" sz="36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74B38-67DE-4834-8F9C-9CBCBF14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526"/>
            <a:ext cx="8856984" cy="44855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0927" y="0"/>
            <a:ext cx="8229600" cy="699542"/>
          </a:xfr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सामान्य सेवायें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1" y="2477705"/>
          <a:ext cx="2808311" cy="247602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गृह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12,144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13,411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9,709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13,876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5,096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6,121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7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विधि एवं विधायी कार्य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3,288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3,829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974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सामान्य प्रशासन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986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1,172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श्रम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1,047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1,336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जेल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742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895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संसदीय कार्य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141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153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87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33,153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40,794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40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236298" y="26749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 descr="gener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7535"/>
            <a:ext cx="2736304" cy="1671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3214678" y="571486"/>
          <a:ext cx="542928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0927" y="0"/>
            <a:ext cx="8229600" cy="666750"/>
          </a:xfrm>
        </p:spPr>
        <p:txBody>
          <a:bodyPr>
            <a:normAutofit/>
          </a:bodyPr>
          <a:lstStyle/>
          <a:p>
            <a:pPr algn="ctr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सेवायें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FC116-EABD-4895-8F69-B84D675995E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300" y="843558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2" y="895347"/>
          <a:ext cx="2843199" cy="3390424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1239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विभाग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0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0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4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वाणिज्यिक कर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4,353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4,180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खनिज साधन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2,907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2,784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4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योजना, आर्थिक एवं सांख्यिकी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944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987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जन संपर्क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864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884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विमानन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367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1,139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परिवहन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175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230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4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लोक सेवा प्रबंधन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64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73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पर्यावरण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17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31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64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लोक परिसम्पत्ति प्रबंधन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46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33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643">
                <a:tc>
                  <a:txBody>
                    <a:bodyPr/>
                    <a:lstStyle/>
                    <a:p>
                      <a:pPr algn="l" fontAlgn="t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प्रवासी भारतीय विभाग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  6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   15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0" cmpd="dbl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845">
                <a:tc>
                  <a:txBody>
                    <a:bodyPr/>
                    <a:lstStyle/>
                    <a:p>
                      <a:pPr algn="ctr" fontAlgn="t"/>
                      <a:r>
                        <a:rPr lang="hi-IN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9,743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10,356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mpd="dbl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214678" y="928676"/>
          <a:ext cx="521497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606902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417C-CE7A-F017-E9B2-33A06B75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00151"/>
            <a:ext cx="7696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hi-IN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धन्यवाद</a:t>
            </a:r>
            <a:r>
              <a:rPr lang="en-IN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hi-IN" sz="6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3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i-IN" sz="36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प्राप्तियां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42910" y="928676"/>
          <a:ext cx="750099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i-IN" sz="36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 कर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71472" y="785801"/>
          <a:ext cx="785818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lvl="1" algn="ctr"/>
            <a:r>
              <a:rPr lang="hi-IN" sz="36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केन्द्रीय करों में हिस्सा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57224" y="871537"/>
          <a:ext cx="7286676" cy="377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lvl="1" algn="ctr"/>
            <a:r>
              <a:rPr lang="hi-IN" sz="36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करेत्तर राजस्व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85786" y="857238"/>
          <a:ext cx="757242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lvl="1" algn="ctr"/>
            <a:r>
              <a:rPr lang="hi-IN" sz="3600" b="1" spc="-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केन्द्र से सहायक अनुदान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28596" y="857238"/>
          <a:ext cx="7786742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172" y="57154"/>
            <a:ext cx="8229090" cy="85847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1" algn="ctr" fontAlgn="b"/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प्राप्तियां</a:t>
            </a:r>
            <a:r>
              <a:rPr lang="en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पूंजीगत)</a:t>
            </a:r>
          </a:p>
        </p:txBody>
      </p:sp>
      <p:sp>
        <p:nvSpPr>
          <p:cNvPr id="12" name="Text Box 1028">
            <a:extLst>
              <a:ext uri="{FF2B5EF4-FFF2-40B4-BE49-F238E27FC236}">
                <a16:creationId xmlns:a16="http://schemas.microsoft.com/office/drawing/2014/main" id="{A53DF2D1-335B-D37F-A451-D3D16C5DB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2" y="438150"/>
            <a:ext cx="1516673" cy="3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dirty="0">
                <a:ea typeface="Arial Unicode MS" pitchFamily="34" charset="-128"/>
              </a:rPr>
              <a:t>₹ </a:t>
            </a:r>
            <a:r>
              <a:rPr lang="hi-IN" sz="1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14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447675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42910" y="928687"/>
          <a:ext cx="7715304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hi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करेतर राजस्व (अन्य प्राप्तियां)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49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7391402" y="361950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895351"/>
          <a:ext cx="8496944" cy="36847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4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11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 </a:t>
                      </a:r>
                      <a:endParaRPr lang="hi-IN" sz="12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2024</a:t>
                      </a:r>
                      <a:r>
                        <a:rPr lang="en-US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 </a:t>
                      </a:r>
                      <a:endParaRPr lang="hi-IN" sz="12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2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2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2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ब्याज प्राप्तियां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विविध सामान्य सेवाए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शिक्षा, खेलकूद, कला और संस्कृति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लाभांश तथा लाभ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बिजली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चिकित्सा तथा लोक स्वास्थ्य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पुलिस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अन्य प्रशासनिक सेवाएं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अन्य सामाजिक सेवाएं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उद्योग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255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पेंशनों तथा अन्य सेवा निवृत्ति लाभों के संबंध में अंशदान और वसूली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ग्राम तथा लघु उद्योग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श्रम तथा रोजगार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लोक निर्माण कार्य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329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अन्य सामान्य आर्थिक सेवाएं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फसल कृषि कर्म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168">
                <a:tc>
                  <a:txBody>
                    <a:bodyPr/>
                    <a:lstStyle/>
                    <a:p>
                      <a:pPr algn="ctr" fontAlgn="b"/>
                      <a:r>
                        <a:rPr lang="hi-IN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- आवास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47741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42858"/>
            <a:ext cx="8358246" cy="857250"/>
          </a:xfrm>
        </p:spPr>
        <p:txBody>
          <a:bodyPr>
            <a:noAutofit/>
          </a:bodyPr>
          <a:lstStyle/>
          <a:p>
            <a:pPr lvl="0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तीन साल का रोलिंग बजट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300293"/>
          </a:xfrm>
        </p:spPr>
        <p:txBody>
          <a:bodyPr>
            <a:noAutofit/>
          </a:bodyPr>
          <a:lstStyle/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रोलिंग बजट को अपनाते हुए वार्षिक बजट को दीर्घकालिक दृष्टि से जोड़ा गया है।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 2026-27 के  दस्तावेजों में “रोलिंग बजट एवं विभागवार योजनाओं का संकलन” पुस्तिका प्रकाशित की है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वित्तीय वर्ष 2026-27 के बजट अनुमान के साथ साथ वर्ष 2027-28 एवं 2028-29 के रोलिंग बजट अनुमान को दर्शाया गया है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endParaRPr lang="hi-IN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 की राजस्व प्राप्तियों एवं राजस्व व्यय, पूंजीगत प्राप्तियों एवं पूंजीगत व्यय की मुख्य शीर्षवार जानकारी प्रस्तुत की है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इसमें विभागवार योजनाओं की जानकारी भी संकलित है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5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87" y="3786196"/>
          <a:ext cx="8001055" cy="824869"/>
        </p:xfrm>
        <a:graphic>
          <a:graphicData uri="http://schemas.openxmlformats.org/drawingml/2006/table">
            <a:tbl>
              <a:tblPr/>
              <a:tblGrid>
                <a:gridCol w="1876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b="1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07-राजस्व विभाग</a:t>
                      </a:r>
                    </a:p>
                  </a:txBody>
                  <a:tcPr marL="3918" marR="3918" marT="3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2025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 </a:t>
                      </a: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2027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 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2028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b="1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0096 - अग्नि पीडितों को राहत</a:t>
                      </a:r>
                    </a:p>
                  </a:txBody>
                  <a:tcPr marL="35260" marR="3918" marT="3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008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– राजस्व</a:t>
                      </a: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0519" marR="3918" marT="3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</a:t>
                      </a: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67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35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93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b="1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0452 - संभागीय आयुक्त</a:t>
                      </a:r>
                    </a:p>
                  </a:txBody>
                  <a:tcPr marL="35260" marR="3918" marT="3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008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राजस्व </a:t>
                      </a: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70519" marR="3918" marT="39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राजस्व</a:t>
                      </a:r>
                      <a:endParaRPr lang="en-US" sz="800" u="none" strike="noStrike" kern="12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07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52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08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72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</a:p>
                  </a:txBody>
                  <a:tcPr marL="3918" marR="3918" marT="3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34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49</a:t>
                      </a:r>
                      <a:r>
                        <a:rPr lang="hi-IN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6644" y="3500444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(आंकडे हजार रुपयों में)</a:t>
            </a:r>
            <a:endParaRPr 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8712968" cy="540060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उत्पादकता में वृद्धि हेतु मूलभूत सुविधायें </a:t>
            </a:r>
            <a:endParaRPr lang="en-IN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642924"/>
            <a:ext cx="8712968" cy="415846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व्यवस्था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नर्मदा घाटी विकास प्राधिकरण – 7449 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जल संसाधन – 7231 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भू संरक्षण एवं अन्य योजनाएं एवं जल संरक्षण कार्य – 10728 करोड़</a:t>
            </a:r>
          </a:p>
          <a:p>
            <a:pPr algn="l">
              <a:buFont typeface="Arial" pitchFamily="34" charset="0"/>
              <a:buChar char="•"/>
            </a:pPr>
            <a:r>
              <a:rPr lang="hi-I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विद्युत उपलब्धता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हेतु विद्युत सप्लाई का निश्चित समय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कृषि फीडर/ नवीन ट्रांसफार्मर स्थापना – 1091 करोड़</a:t>
            </a:r>
          </a:p>
          <a:p>
            <a:pPr algn="l">
              <a:buFont typeface="Arial" pitchFamily="34" charset="0"/>
              <a:buChar char="•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आधुनिक तकनीक का उपयोग 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कस्टम हायरिंग केंद्र – 50 करोड़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लघु सिंचाई हेतु पम्प, स्प्रिंकलर एवं अन्य उपकरण – 562 करॉ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प्रधानमंत्री सूर्य कृषक मित्र योजना अंतर्गत सौर ऊर्जा पम्प -1087 करोड़</a:t>
            </a:r>
            <a:endParaRPr lang="en-IN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itchFamily="34" charset="0"/>
              <a:buChar char="•"/>
            </a:pPr>
            <a:r>
              <a:rPr lang="hi-I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संवहनीय कृषि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प्राकृतिक कृषि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जैविक खेती</a:t>
            </a:r>
          </a:p>
          <a:p>
            <a:pPr lvl="1" algn="l">
              <a:buFont typeface="Wingdings" pitchFamily="2" charset="2"/>
              <a:buChar char="v"/>
            </a:pPr>
            <a:r>
              <a:rPr lang="hi-IN" sz="16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देशी पशुपालन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0892" y="71436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28,1</a:t>
            </a:r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6644" y="442913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76" y="10847"/>
            <a:ext cx="8917523" cy="691586"/>
          </a:xfrm>
        </p:spPr>
        <p:txBody>
          <a:bodyPr>
            <a:normAutofit/>
          </a:bodyPr>
          <a:lstStyle/>
          <a:p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मजबूत आदान व्यवस्था </a:t>
            </a:r>
            <a:endParaRPr lang="en-IN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8"/>
            <a:ext cx="7429552" cy="2214578"/>
          </a:xfrm>
        </p:spPr>
        <p:txBody>
          <a:bodyPr>
            <a:noAutofit/>
          </a:bodyPr>
          <a:lstStyle/>
          <a:p>
            <a:r>
              <a:rPr lang="hi-IN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ऋण 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किसान क्रेडिट कार्ड </a:t>
            </a:r>
            <a:r>
              <a:rPr lang="en-GB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GB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69,04,553 </a:t>
            </a: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कार्ड जारी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मछुआ क्रेडिट कार्ड  - 1,13,565 कार्ड जारी 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पशुपालन क्रेडिट कार्ड  - 3,96,537 कार्ड जारी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शून्य ब्याज दर पर ऋण उपलब्धता – 1296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सहकारी बैंको के माध्यम से कृषकों को ऋण – 2</a:t>
            </a:r>
            <a:r>
              <a:rPr lang="en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000 करोड़</a:t>
            </a:r>
            <a:endParaRPr lang="en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आदान (खाद/ बीज आदि) की उपलधता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अग्रिम भण्डारण – 32.34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एम.पी. चीता हाईब्रिड बीज की उपलब्धता 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विभिन्न योजनाओं अंतर्गत कृषि विस्तार – 722 करोड़</a:t>
            </a:r>
            <a:endParaRPr lang="en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उन्नत कृषि को प्रोत्साहन </a:t>
            </a:r>
            <a:endParaRPr lang="en-IN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विश्विद्यालय – 215 करोड़ </a:t>
            </a:r>
          </a:p>
          <a:p>
            <a:pPr lvl="1">
              <a:buFont typeface="Wingdings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कृषि</a:t>
            </a:r>
            <a:r>
              <a:rPr lang="en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संबद्ध</a:t>
            </a:r>
            <a:r>
              <a:rPr lang="en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संस्थान – 135 करोड़ </a:t>
            </a:r>
            <a:endParaRPr lang="en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सुविधायें हेतु सहायता </a:t>
            </a:r>
            <a:endParaRPr lang="en-IN" sz="1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अटल कृषि ज्योति योजना – 13914 करोड़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अनुसूचित जाति एवं जनजातीय वर्ग के 1 हेक्टेयर तक भूमि वाले किसानों को 5 हार्स पॉवर का विद्युत पंप इस्तेमाल करने पर निशुल्क बिजली – 5276 करोड़ </a:t>
            </a:r>
          </a:p>
          <a:p>
            <a:r>
              <a:rPr lang="hi-IN" sz="12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कृषि संबद्ध क्षेत्र</a:t>
            </a:r>
          </a:p>
          <a:p>
            <a:pPr lvl="1">
              <a:buFont typeface="Wingdings" pitchFamily="2" charset="2"/>
              <a:buChar char="v"/>
            </a:pPr>
            <a:r>
              <a:rPr lang="hi-IN" sz="11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पशुपालन (राशि 2365 करोड़) , रेशम (राशि 145 करोड़), मछुआ पालन (राशि 413 करोड़), उद्यानिकी (राशि 772 करोड़)</a:t>
            </a:r>
          </a:p>
          <a:p>
            <a:pPr lvl="1"/>
            <a:endParaRPr lang="en-IN" sz="9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hi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>
              <a:buNone/>
            </a:pPr>
            <a:r>
              <a:rPr lang="hi-IN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hi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IN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71486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एवं संबद्ध सेवाए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68" y="71436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834" y="442913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"/>
            <a:ext cx="8229600" cy="475562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उपज के बेहतर मूल्य हेतु विपणन व्यवस्था  </a:t>
            </a:r>
            <a:endParaRPr lang="en-IN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3860"/>
            <a:ext cx="8712968" cy="3355212"/>
          </a:xfrm>
        </p:spPr>
        <p:txBody>
          <a:bodyPr>
            <a:noAutofit/>
          </a:bodyPr>
          <a:lstStyle/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व्यापक स्तर पर फसल उपार्जन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गेंहू एवं धान जैसी प्रमुख फसलों का उपार्जन – 1000 करोड़ 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भावंतर योजना अंतर्गत सोयाबीन उपार्जन – 600 करोड़ 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रानी दुर्गावती श्री-अन्न प्रोत्साहन योजना अंतर्गत कोदो कुटकी उपार्जन – 40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फसलों जैसे चना, उरद/ मसूर का उपार्जन 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बाज़ार/ मंडी तक पहुँच मार्ग 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ग्राम पंचायतों के आंतरिक मार्ग (मुख्यमंत्री मजरा टोला, प्रधानमंत्री सड़क, सेतु निर्माण) – 4995 करोड़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MDR, ODR, मंडी निधि – 1306 करोड़</a:t>
            </a:r>
            <a:endParaRPr lang="en-IN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कृषि आधारित मार्केट प्लेस </a:t>
            </a:r>
          </a:p>
          <a:p>
            <a:pPr lvl="1">
              <a:buFont typeface="Wingdings" pitchFamily="2" charset="2"/>
              <a:buChar char="v"/>
            </a:pPr>
            <a:r>
              <a:rPr lang="hi-IN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मंडी में कृषक सुविधाओं का विस्तार 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बोनस राशि – 150 करोड़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कम से कम दूरी पर उपार्जन केन्द्र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उपार्जन में आधुनिक तकनीक का उपयोग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फार्म गेट पोर्टल</a:t>
            </a:r>
          </a:p>
          <a:p>
            <a:r>
              <a:rPr lang="hi-IN" sz="16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खाद्य प्रसंस्करण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768" y="571486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8,091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3577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16" y="71420"/>
            <a:ext cx="8856984" cy="583574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कृषि प्रोत्साहन हेतु सुरक्षा चक्र </a:t>
            </a:r>
            <a:endParaRPr lang="en-IN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1"/>
            <a:ext cx="8712968" cy="3394472"/>
          </a:xfrm>
        </p:spPr>
        <p:txBody>
          <a:bodyPr>
            <a:normAutofit/>
          </a:bodyPr>
          <a:lstStyle/>
          <a:p>
            <a:r>
              <a:rPr lang="hi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प्रधानमंत्री कृषक सम्मान निधि – 5501 करोड़</a:t>
            </a:r>
          </a:p>
          <a:p>
            <a:r>
              <a:rPr lang="hi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मुख्यमंत्री किसान कल्याण योजना – 5501 करोड़</a:t>
            </a:r>
          </a:p>
          <a:p>
            <a:r>
              <a:rPr lang="hi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क्षति की स्थिति में राहत राशि (SDRF) – 1465 करोड़</a:t>
            </a:r>
          </a:p>
          <a:p>
            <a:r>
              <a:rPr lang="hi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बीमा – 1299 करोड़</a:t>
            </a:r>
          </a:p>
          <a:p>
            <a:r>
              <a:rPr lang="hi-IN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 जीवों द्वारा फसल क्षति की स्थिति में राहत राशि – 3.45 करोड़</a:t>
            </a:r>
            <a:endParaRPr lang="en-IN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454" y="71436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13,769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3577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14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i-IN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 कर</a:t>
            </a:r>
            <a:endParaRPr lang="en-IN" sz="36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54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308305" y="19548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8" y="642925"/>
          <a:ext cx="5105728" cy="384780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79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जी.एस.टी. /बिक्री कर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55,127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55,810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hanakya"/>
                        </a:rPr>
                        <a:t>64,525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राज्य उत्पाद शुल्क 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15,201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17,983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hanakya"/>
                        </a:rPr>
                        <a:t>20,279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168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स्टॉम्प तथा पंजीकरण शुल्क 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11,357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13,920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hanakya"/>
                        </a:rPr>
                        <a:t>19,112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वाहन कर 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4,878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4,400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Chanakya"/>
                        </a:rPr>
                        <a:t>5,721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विद्युत कर तथा शुल्क 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5,278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5,500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hanakya"/>
                        </a:rPr>
                        <a:t>5,500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l" rtl="0" fontAlgn="ctr"/>
                      <a:r>
                        <a:rPr lang="hi-IN" sz="1800" b="0" i="0" u="none" strike="noStrike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अन्य</a:t>
                      </a:r>
                      <a:r>
                        <a:rPr lang="hi-IN" sz="1800" b="0" i="0" u="none" strike="noStrike" baseline="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प्राप्तियां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2,407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Chanakya"/>
                        </a:rPr>
                        <a:t>2,530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94,408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1,00,020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Chanakya"/>
                        </a:rPr>
                        <a:t>1,17,667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59">
                <a:tc>
                  <a:txBody>
                    <a:bodyPr/>
                    <a:lstStyle/>
                    <a:p>
                      <a:pPr algn="r" rtl="0" fontAlgn="ctr"/>
                      <a:r>
                        <a:rPr lang="hi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विगत वर्ष से</a:t>
                      </a:r>
                      <a:r>
                        <a:rPr lang="hi-IN" sz="1800" b="1" i="0" u="none" strike="noStrike" baseline="0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वृद्धि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lang="hi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572132" y="642924"/>
          <a:ext cx="328614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7686" y="4572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4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7286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i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करेतर राजस्व </a:t>
            </a:r>
            <a:endParaRPr lang="en-US" sz="36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55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7429520" y="357172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8" y="785802"/>
          <a:ext cx="5034290" cy="361083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27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042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खनिज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10,798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10,599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12,440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वन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1,753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1,835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सिंचाई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1,378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1,250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  <a:hlinkClick r:id="rId3" action="ppaction://hlinksldjump"/>
                        </a:rPr>
                        <a:t>अन्य प्राप्तियां</a:t>
                      </a:r>
                      <a:endParaRPr lang="hi-IN" sz="1800" b="0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9,230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10,550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8,869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lvl="0" algn="ctr" rtl="0" fontAlgn="ctr"/>
                      <a:r>
                        <a:rPr lang="hi-IN" sz="1800" b="1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22,392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24,280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24,394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algn="r" rtl="0" fontAlgn="ctr"/>
                      <a:r>
                        <a:rPr lang="hi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विगत वर्ष से</a:t>
                      </a:r>
                      <a:r>
                        <a:rPr lang="hi-IN" sz="1800" b="1" i="0" u="none" strike="noStrike" baseline="0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वृद्धि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429256" y="785801"/>
          <a:ext cx="300039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7686" y="4572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5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7143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hi-I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अन्य प्राप्तियां</a:t>
            </a:r>
            <a:r>
              <a:rPr lang="en-I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hi-IN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पूंजीगत)</a:t>
            </a:r>
            <a:endParaRPr lang="en-IN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56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308305" y="195486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3528" y="642925"/>
          <a:ext cx="8320438" cy="33247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88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9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मद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लेखा </a:t>
                      </a:r>
                    </a:p>
                    <a:p>
                      <a:pPr algn="ctr" rtl="0" fontAlgn="ctr"/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पुनरीक्षित अनुमान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rgbClr val="0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बजट अनुमान 202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6-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en-US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lang="hi-IN" sz="1800" u="none" strike="noStrike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hi-IN" sz="1800" b="1" i="0" u="none" strike="noStrike" dirty="0">
                        <a:solidFill>
                          <a:schemeClr val="bg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792" marR="8792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078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0" i="0" u="none" strike="noStrike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विविध पूंजीगत प्राप्तियां /ऋण एवं अग्रिम की वसूली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4624.27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331.83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8761.28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0" i="0" u="none" strike="noStrike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लोक ऋण - शुद्ध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63368.84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75200.67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71753.38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81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0" i="0" u="none" strike="noStrike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आकस्मिकता निधि - शुद्ध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0.00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0" i="0" u="none" strike="noStrike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लोक लेखा - शुद्ध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1111.99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-823.21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179.42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62">
                <a:tc>
                  <a:txBody>
                    <a:bodyPr/>
                    <a:lstStyle/>
                    <a:p>
                      <a:pPr algn="l" fontAlgn="b"/>
                      <a:r>
                        <a:rPr lang="hi-IN" sz="1800" b="1" i="0" u="none" strike="noStrike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योग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69105.10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74709.29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80694.08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7686" y="4572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3" action="ppaction://hlinksldjump"/>
              </a:rPr>
              <a:t>Back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428728" y="1142990"/>
            <a:ext cx="6143668" cy="3500462"/>
            <a:chOff x="1790498" y="857238"/>
            <a:chExt cx="5853336" cy="4071966"/>
          </a:xfrm>
        </p:grpSpPr>
        <p:pic>
          <p:nvPicPr>
            <p:cNvPr id="34" name="Picture 33" descr="Green-Leaf-PNG-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2332" y="857238"/>
              <a:ext cx="2710064" cy="1928826"/>
            </a:xfrm>
            <a:prstGeom prst="rect">
              <a:avLst/>
            </a:prstGeom>
            <a:ln>
              <a:noFill/>
            </a:ln>
            <a:scene3d>
              <a:camera prst="orthographicFront">
                <a:rot lat="0" lon="9000000" rev="0"/>
              </a:camera>
              <a:lightRig rig="threePt" dir="t"/>
            </a:scene3d>
          </p:spPr>
        </p:pic>
        <p:pic>
          <p:nvPicPr>
            <p:cNvPr id="35" name="Picture 34" descr="Green-Leaf-PNG-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498" y="857238"/>
              <a:ext cx="2710064" cy="1928826"/>
            </a:xfrm>
            <a:prstGeom prst="rect">
              <a:avLst/>
            </a:prstGeom>
          </p:spPr>
        </p:pic>
        <p:pic>
          <p:nvPicPr>
            <p:cNvPr id="36" name="Picture 35" descr="Green-Leaf-PNG-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0498" y="3000378"/>
              <a:ext cx="2710064" cy="1928826"/>
            </a:xfrm>
            <a:prstGeom prst="rect">
              <a:avLst/>
            </a:prstGeom>
            <a:scene3d>
              <a:camera prst="orthographicFront">
                <a:rot lat="0" lon="10799999" rev="10799999"/>
              </a:camera>
              <a:lightRig rig="threePt" dir="t"/>
            </a:scene3d>
          </p:spPr>
        </p:pic>
        <p:pic>
          <p:nvPicPr>
            <p:cNvPr id="37" name="Picture 36" descr="Green-Leaf-PNG-Imag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3770" y="3000378"/>
              <a:ext cx="2710064" cy="1928826"/>
            </a:xfrm>
            <a:prstGeom prst="rect">
              <a:avLst/>
            </a:prstGeom>
            <a:scene3d>
              <a:camera prst="orthographicFront">
                <a:rot lat="299994" lon="19799999" rev="10799999"/>
              </a:camera>
              <a:lightRig rig="threePt" dir="t"/>
            </a:scene3d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20"/>
            <a:ext cx="8229600" cy="486054"/>
          </a:xfrm>
        </p:spPr>
        <p:txBody>
          <a:bodyPr>
            <a:noAutofit/>
          </a:bodyPr>
          <a:lstStyle/>
          <a:p>
            <a:r>
              <a:rPr lang="hi-IN" sz="3600" b="1" kern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किसान कल्याण बजट</a:t>
            </a:r>
            <a:endParaRPr lang="en-IN" sz="2400" b="1" kern="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57356" y="1857370"/>
            <a:ext cx="1571636" cy="857256"/>
          </a:xfrm>
          <a:custGeom>
            <a:avLst/>
            <a:gdLst>
              <a:gd name="connsiteX0" fmla="*/ 0 w 1656184"/>
              <a:gd name="connsiteY0" fmla="*/ 0 h 648072"/>
              <a:gd name="connsiteX1" fmla="*/ 1656184 w 1656184"/>
              <a:gd name="connsiteY1" fmla="*/ 0 h 648072"/>
              <a:gd name="connsiteX2" fmla="*/ 1656184 w 1656184"/>
              <a:gd name="connsiteY2" fmla="*/ 648072 h 648072"/>
              <a:gd name="connsiteX3" fmla="*/ 0 w 1656184"/>
              <a:gd name="connsiteY3" fmla="*/ 648072 h 648072"/>
              <a:gd name="connsiteX4" fmla="*/ 0 w 1656184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184" h="648072">
                <a:moveTo>
                  <a:pt x="0" y="0"/>
                </a:moveTo>
                <a:lnTo>
                  <a:pt x="1656184" y="0"/>
                </a:lnTo>
                <a:lnTo>
                  <a:pt x="1656184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action="ppaction://hlinksldjump"/>
              </a:rPr>
              <a:t>उत्पादन एवं  उत्पादकता में वृद्धि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(28,158)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818" y="1995116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6" action="ppaction://hlinksldjump"/>
              </a:rPr>
              <a:t>मजबूत आदान व्यवस्था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(64,995)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5" action="ppaction://hlinksldjump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3042" y="3071816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action="ppaction://hlinksldjump"/>
              </a:rPr>
              <a:t>उपज का बेहतर मूल्य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(8,091)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5" action="ppaction://hlinksldjump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3570" y="2923810"/>
            <a:ext cx="165618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 action="ppaction://hlinksldjump"/>
              </a:rPr>
              <a:t>सुरक्षा चक्र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(13,769)</a:t>
            </a:r>
            <a:endParaRPr lang="en-I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5" action="ppaction://hlinksldjump"/>
            </a:endParaRPr>
          </a:p>
        </p:txBody>
      </p:sp>
      <p:sp>
        <p:nvSpPr>
          <p:cNvPr id="19" name="Text Box 1028"/>
          <p:cNvSpPr txBox="1">
            <a:spLocks noChangeArrowheads="1"/>
          </p:cNvSpPr>
          <p:nvPr/>
        </p:nvSpPr>
        <p:spPr bwMode="auto">
          <a:xfrm>
            <a:off x="7429520" y="642924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786182" y="2143122"/>
            <a:ext cx="1714512" cy="15716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फसल चक्र के विभिन्न स्तर</a:t>
            </a:r>
          </a:p>
          <a:p>
            <a:pPr algn="ctr"/>
            <a:r>
              <a:rPr lang="hi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1,15,013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0430" y="428610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kern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hi-IN" b="1" i="1" kern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समृद्ध किसान, सशक्त राज्य</a:t>
            </a:r>
            <a:r>
              <a:rPr lang="en-GB" b="1" i="1" kern="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9CBD8-BFA8-48DA-9063-A637CE8F22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6"/>
            <a:ext cx="8358246" cy="857250"/>
          </a:xfrm>
        </p:spPr>
        <p:txBody>
          <a:bodyPr>
            <a:noAutofit/>
          </a:bodyPr>
          <a:lstStyle/>
          <a:p>
            <a:pPr lvl="0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मल्टीडाइमेंशनल पॉवर्टी इंडेक्स (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MPI) </a:t>
            </a:r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बजटिंग 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MPI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आधारित बजट व्यवस्था राज्य की एक अभिनव और दूरदर्शी पहल है।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इसमें आय को ही नहीं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बल्कि शिक्षा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स्वास्थ्य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पोषण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आवास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 और आवश्यक सेवाओं तक पहुँच को भी समग्र रूप से सम्मिलित किया गया है।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नीति आयोग के राष्ट्रीय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MPI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निष्कर्षों को बजट प्रक्रिया से जोड़ते हुए राज्य ने सतत विकास लक्ष्यों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विशेषकर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SDG 1.2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 प्रति अपनी प्रतिबद्धता को सुदृढ़ किया है।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 वर्ष 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hi-IN" sz="1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बहुआयामी गरीबी सूचकांक आधारित बजट व्यवस्था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पर प्रकाशित पृथक बजट पुस्तिका सामाजिक क्षेत्र में निरंतर प्रगति हेतु राज्य के निरंतर प्रयास और दृढ़ संकल्प का सशक्त प्रमाण है। </a:t>
            </a:r>
          </a:p>
          <a:p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यह दृष्टिकोण पारंपरिक कल्याणकारी योजनाओं से आगे बढ़कर परिणाम-आधारित वित्तीय प्रबंधन की दिशा में एक महत्वपूर्ण कदम है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जिसका उद्देश्य प्रत्येक नागरिक को सम्मान</a:t>
            </a:r>
            <a:r>
              <a:rPr lang="en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अवसर और समृद्धि सुनिश्चित करना है।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14296"/>
            <a:ext cx="8358246" cy="857250"/>
          </a:xfrm>
        </p:spPr>
        <p:txBody>
          <a:bodyPr>
            <a:noAutofit/>
          </a:bodyPr>
          <a:lstStyle/>
          <a:p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अधोसंरचना विकास </a:t>
            </a:r>
            <a:b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‘‘आधारभूत संरचना – विकास का इंजन</a:t>
            </a:r>
            <a:r>
              <a:rPr lang="en-IN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’’</a:t>
            </a: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अधोसंरचना विकास को इस बजट की महत्वपूर्ण धुरी बनाया गया है। </a:t>
            </a:r>
          </a:p>
          <a:p>
            <a:pPr algn="just"/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प्रदेश के इतिहास में पहली बार </a:t>
            </a:r>
            <a:r>
              <a:rPr lang="en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₹1 </a:t>
            </a:r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लाख करोड़ से अधिक का पूँजीगत निवेश (अतिरिक्त बजटीय संसाधन सहित) सड़कों</a:t>
            </a:r>
            <a:r>
              <a:rPr lang="en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पुलों</a:t>
            </a:r>
            <a:r>
              <a:rPr lang="en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ऊर्जा</a:t>
            </a:r>
            <a:r>
              <a:rPr lang="en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सिंचाई और शहरी सुविधाओं के विस्तार में किया जाएगा। </a:t>
            </a:r>
          </a:p>
          <a:p>
            <a:pPr algn="just"/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इससे रोजगार सृजन</a:t>
            </a:r>
            <a:r>
              <a:rPr lang="en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औद्योगिक प्रगति और ग्रामीण-शहरी संतुलन को मजबूती मिलेगी। </a:t>
            </a:r>
          </a:p>
          <a:p>
            <a:pPr algn="just"/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अधोसंरचना को विकास का आधार मानते हुए यह बजट ‘समृद्ध मध्यप्रदेश’ विज़न को साकार करने की दिशा में एक ठोस कदम है। </a:t>
            </a:r>
          </a:p>
          <a:p>
            <a:pPr algn="just"/>
            <a:r>
              <a:rPr lang="hi-IN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अधोसंरचना विकास ही राज्य की प्रगति का इंजन बनेगा और इससे दीर्घकालिक आर्थिक स्थिरता सुनिश्चित होगी।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C3D3-9398-4202-B5BF-AC7DBB9A3927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380314" y="339502"/>
            <a:ext cx="1516673" cy="4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603" tIns="42302" rIns="84603" bIns="42302">
            <a:spAutoFit/>
          </a:bodyPr>
          <a:lstStyle/>
          <a:p>
            <a:pPr defTabSz="845543">
              <a:spcBef>
                <a:spcPct val="20000"/>
              </a:spcBef>
            </a:pP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Rupee Foradian" pitchFamily="34" charset="0"/>
              </a:rPr>
              <a:t>`</a:t>
            </a:r>
            <a:r>
              <a:rPr lang="en-US" sz="2600" dirty="0">
                <a:solidFill>
                  <a:srgbClr val="002060"/>
                </a:solidFill>
                <a:latin typeface="Arenski" pitchFamily="2" charset="0"/>
              </a:rPr>
              <a:t> </a:t>
            </a:r>
            <a:r>
              <a:rPr lang="hi-IN" sz="17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करोड़ में)</a:t>
            </a:r>
            <a:endParaRPr lang="en-US" sz="22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5FC116-EABD-4895-8F69-B84D675995EB}" type="slidenum">
              <a:rPr lang="en-US" sz="11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9</a:t>
            </a:fld>
            <a:endParaRPr lang="en-US" sz="11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57158" y="928676"/>
          <a:ext cx="471490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8596" y="71420"/>
            <a:ext cx="8358246" cy="857250"/>
          </a:xfrm>
        </p:spPr>
        <p:txBody>
          <a:bodyPr>
            <a:noAutofit/>
          </a:bodyPr>
          <a:lstStyle/>
          <a:p>
            <a:pPr lvl="0"/>
            <a: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पूंजीगत व्यय</a:t>
            </a:r>
            <a:br>
              <a:rPr lang="hi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‘‘आधारभूत संरचना – विकास का इंजन</a:t>
            </a:r>
            <a:r>
              <a:rPr lang="en-IN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’’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143504" y="1000114"/>
          <a:ext cx="374598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3662</Words>
  <Application>Microsoft Office PowerPoint</Application>
  <PresentationFormat>On-screen Show (16:9)</PresentationFormat>
  <Paragraphs>1017</Paragraphs>
  <Slides>56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 Unicode MS</vt:lpstr>
      <vt:lpstr>Arenski</vt:lpstr>
      <vt:lpstr>Arial</vt:lpstr>
      <vt:lpstr>Calibri</vt:lpstr>
      <vt:lpstr>Calibri Light</vt:lpstr>
      <vt:lpstr>Chanakya</vt:lpstr>
      <vt:lpstr>Mangal</vt:lpstr>
      <vt:lpstr>Rupee Foradian</vt:lpstr>
      <vt:lpstr>Wingdings</vt:lpstr>
      <vt:lpstr>Office Theme</vt:lpstr>
      <vt:lpstr>Office Theme</vt:lpstr>
      <vt:lpstr>Office Theme</vt:lpstr>
      <vt:lpstr>Office Theme</vt:lpstr>
      <vt:lpstr>बजट  वर्ष 2026-27  दिनांक 18 फरवरी, 2026  </vt:lpstr>
      <vt:lpstr>PowerPoint Presentation</vt:lpstr>
      <vt:lpstr>PowerPoint Presentation</vt:lpstr>
      <vt:lpstr>PowerPoint Presentation</vt:lpstr>
      <vt:lpstr>तीन साल का रोलिंग बजट</vt:lpstr>
      <vt:lpstr>किसान कल्याण बजट</vt:lpstr>
      <vt:lpstr>मल्टीडाइमेंशनल पॉवर्टी इंडेक्स (MPI) बजटिंग </vt:lpstr>
      <vt:lpstr>अधोसंरचना विकास  ‘‘आधारभूत संरचना – विकास का इंजन’’</vt:lpstr>
      <vt:lpstr>पूंजीगत व्यय ‘‘आधारभूत संरचना – विकास का इंजन’’</vt:lpstr>
      <vt:lpstr>अतिरिक्त वित्तीय संसाधनों से वित्तीय वर्ष 2026-27 में   निगम/ मंडलों द्वारा प्रस्तावित पूंजीगत व्यय </vt:lpstr>
      <vt:lpstr>आगामी वर्षों में पूंजीगत व्यय हेतु कार्ययोजना </vt:lpstr>
      <vt:lpstr>बजट 2025-26 की घोषणाओं पर अनुवर्ती कार्यवाही  </vt:lpstr>
      <vt:lpstr>बजट 2025-26 की घोषणाओं पर अनुवर्ती कार्यवाही  </vt:lpstr>
      <vt:lpstr>PowerPoint Presentation</vt:lpstr>
      <vt:lpstr>बजट 2025-26 एक नज़र में...</vt:lpstr>
      <vt:lpstr>बजट 2026-27 एक नज़र में...</vt:lpstr>
      <vt:lpstr>वर्तमान मूल्य पर सकल राज्य घरेलू उत्पाद</vt:lpstr>
      <vt:lpstr>वर्तमान मूल्य पर प्रति व्यक्ति आय</vt:lpstr>
      <vt:lpstr>प्राप्तियां   vs    व्यय </vt:lpstr>
      <vt:lpstr>संसाधन</vt:lpstr>
      <vt:lpstr>आर्थिक एवं सामाजिक क्षेत्र के प्रावधान</vt:lpstr>
      <vt:lpstr>PowerPoint Presentation</vt:lpstr>
      <vt:lpstr>PowerPoint Presentation</vt:lpstr>
      <vt:lpstr>PowerPoint Presentation</vt:lpstr>
      <vt:lpstr>राजस्व आधिक्य बनाये रखना</vt:lpstr>
      <vt:lpstr>PowerPoint Presentation</vt:lpstr>
      <vt:lpstr>PowerPoint Presentation</vt:lpstr>
      <vt:lpstr>संस्थावार ऋण प्रतिशत</vt:lpstr>
      <vt:lpstr>जीएसडीपी एवं ऋण की सीमा</vt:lpstr>
      <vt:lpstr>PowerPoint Presentation</vt:lpstr>
      <vt:lpstr>PowerPoint Presentation</vt:lpstr>
      <vt:lpstr>PowerPoint Presentation</vt:lpstr>
      <vt:lpstr>सामाजिक क्षेत्र- स्‍वास्‍थ्‍य एवं महिला बाल विकास </vt:lpstr>
      <vt:lpstr>सामाजिक क्षेत्र - शिक्षा</vt:lpstr>
      <vt:lpstr> सामाजिक क्षेत्र- SC/ST/OBC </vt:lpstr>
      <vt:lpstr>कृषि क्षेत्र</vt:lpstr>
      <vt:lpstr>नगरीय एवं ग्रामीण विकास</vt:lpstr>
      <vt:lpstr>संस्कृति संवर्धन</vt:lpstr>
      <vt:lpstr>रोज़गार</vt:lpstr>
      <vt:lpstr>सामान्य सेवायें</vt:lpstr>
      <vt:lpstr>अन्य सेवायें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करेतर राजस्व (अन्य प्राप्तियां) </vt:lpstr>
      <vt:lpstr>कृषि उत्पादकता में वृद्धि हेतु मूलभूत सुविधायें </vt:lpstr>
      <vt:lpstr>मजबूत आदान व्यवस्था </vt:lpstr>
      <vt:lpstr>उपज के बेहतर मूल्य हेतु विपणन व्यवस्था  </vt:lpstr>
      <vt:lpstr>कृषि प्रोत्साहन हेतु सुरक्षा चक्र </vt:lpstr>
      <vt:lpstr>राज्य कर</vt:lpstr>
      <vt:lpstr>करेतर राजस्व </vt:lpstr>
      <vt:lpstr>अन्य प्राप्तियां (पूंजीगत)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750</cp:revision>
  <cp:lastPrinted>2025-01-30T06:37:38Z</cp:lastPrinted>
  <dcterms:created xsi:type="dcterms:W3CDTF">2025-01-21T08:20:29Z</dcterms:created>
  <dcterms:modified xsi:type="dcterms:W3CDTF">2026-02-17T14:15:19Z</dcterms:modified>
</cp:coreProperties>
</file>